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embeddings/oleObject1.bin" ContentType="application/vnd.openxmlformats-officedocument.oleObject"/>
  <Override PartName="/ppt/notesSlides/notesSlide5.xml" ContentType="application/vnd.openxmlformats-officedocument.presentationml.notesSlide+xml"/>
  <Override PartName="/ppt/embeddings/oleObject2.bin" ContentType="application/vnd.openxmlformats-officedocument.oleObject"/>
  <Override PartName="/ppt/notesSlides/notesSlide6.xml" ContentType="application/vnd.openxmlformats-officedocument.presentationml.notesSlide+xml"/>
  <Override PartName="/ppt/embeddings/oleObject3.bin" ContentType="application/vnd.openxmlformats-officedocument.oleObject"/>
  <Override PartName="/ppt/notesSlides/notesSlide7.xml" ContentType="application/vnd.openxmlformats-officedocument.presentationml.notesSlide+xml"/>
  <Override PartName="/ppt/embeddings/oleObject4.bin" ContentType="application/vnd.openxmlformats-officedocument.oleObject"/>
  <Override PartName="/ppt/notesSlides/notesSlide8.xml" ContentType="application/vnd.openxmlformats-officedocument.presentationml.notesSlide+xml"/>
  <Override PartName="/ppt/embeddings/oleObject5.bin" ContentType="application/vnd.openxmlformats-officedocument.oleObject"/>
  <Override PartName="/ppt/notesSlides/notesSlide9.xml" ContentType="application/vnd.openxmlformats-officedocument.presentationml.notesSlide+xml"/>
  <Override PartName="/ppt/embeddings/oleObject6.bin" ContentType="application/vnd.openxmlformats-officedocument.oleObject"/>
  <Override PartName="/ppt/notesSlides/notesSlide10.xml" ContentType="application/vnd.openxmlformats-officedocument.presentationml.notesSlide+xml"/>
  <Override PartName="/ppt/embeddings/oleObject7.bin" ContentType="application/vnd.openxmlformats-officedocument.oleObject"/>
  <Override PartName="/ppt/notesSlides/notesSlide11.xml" ContentType="application/vnd.openxmlformats-officedocument.presentationml.notesSlide+xml"/>
  <Override PartName="/ppt/embeddings/oleObject8.bin" ContentType="application/vnd.openxmlformats-officedocument.oleObject"/>
  <Override PartName="/ppt/notesSlides/notesSlide12.xml" ContentType="application/vnd.openxmlformats-officedocument.presentationml.notesSlide+xml"/>
  <Override PartName="/ppt/embeddings/oleObject9.bin" ContentType="application/vnd.openxmlformats-officedocument.oleObject"/>
  <Override PartName="/ppt/notesSlides/notesSlide13.xml" ContentType="application/vnd.openxmlformats-officedocument.presentationml.notesSlide+xml"/>
  <Override PartName="/ppt/embeddings/oleObject10.bin" ContentType="application/vnd.openxmlformats-officedocument.oleObject"/>
  <Override PartName="/ppt/notesSlides/notesSlide14.xml" ContentType="application/vnd.openxmlformats-officedocument.presentationml.notesSlide+xml"/>
  <Override PartName="/ppt/embeddings/oleObject11.bin" ContentType="application/vnd.openxmlformats-officedocument.oleObject"/>
  <Override PartName="/ppt/notesSlides/notesSlide15.xml" ContentType="application/vnd.openxmlformats-officedocument.presentationml.notesSlide+xml"/>
  <Override PartName="/ppt/embeddings/oleObject12.bin" ContentType="application/vnd.openxmlformats-officedocument.oleObject"/>
  <Override PartName="/ppt/notesSlides/notesSlide16.xml" ContentType="application/vnd.openxmlformats-officedocument.presentationml.notesSlide+xml"/>
  <Override PartName="/ppt/embeddings/oleObject13.bin" ContentType="application/vnd.openxmlformats-officedocument.oleObject"/>
  <Override PartName="/ppt/notesSlides/notesSlide17.xml" ContentType="application/vnd.openxmlformats-officedocument.presentationml.notesSlide+xml"/>
  <Override PartName="/ppt/embeddings/oleObject14.bin" ContentType="application/vnd.openxmlformats-officedocument.oleObject"/>
  <Override PartName="/ppt/notesSlides/notesSlide18.xml" ContentType="application/vnd.openxmlformats-officedocument.presentationml.notesSlide+xml"/>
  <Override PartName="/ppt/embeddings/oleObject15.bin" ContentType="application/vnd.openxmlformats-officedocument.oleObject"/>
  <Override PartName="/ppt/notesSlides/notesSlide19.xml" ContentType="application/vnd.openxmlformats-officedocument.presentationml.notesSlide+xml"/>
  <Override PartName="/ppt/embeddings/oleObject16.bin" ContentType="application/vnd.openxmlformats-officedocument.oleObject"/>
  <Override PartName="/ppt/notesSlides/notesSlide20.xml" ContentType="application/vnd.openxmlformats-officedocument.presentationml.notesSlide+xml"/>
  <Override PartName="/ppt/embeddings/oleObject17.bin" ContentType="application/vnd.openxmlformats-officedocument.oleObject"/>
  <Override PartName="/ppt/notesSlides/notesSlide21.xml" ContentType="application/vnd.openxmlformats-officedocument.presentationml.notesSlide+xml"/>
  <Override PartName="/ppt/embeddings/oleObject18.bin" ContentType="application/vnd.openxmlformats-officedocument.oleObject"/>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embeddings/oleObject19.bin" ContentType="application/vnd.openxmlformats-officedocument.oleObject"/>
  <Override PartName="/ppt/notesSlides/notesSlide25.xml" ContentType="application/vnd.openxmlformats-officedocument.presentationml.notesSlide+xml"/>
  <Override PartName="/ppt/embeddings/oleObject20.bin" ContentType="application/vnd.openxmlformats-officedocument.oleObject"/>
  <Override PartName="/ppt/notesSlides/notesSlide26.xml" ContentType="application/vnd.openxmlformats-officedocument.presentationml.notesSlide+xml"/>
  <Override PartName="/ppt/embeddings/oleObject21.bin" ContentType="application/vnd.openxmlformats-officedocument.oleObject"/>
  <Override PartName="/ppt/notesSlides/notesSlide27.xml" ContentType="application/vnd.openxmlformats-officedocument.presentationml.notesSlide+xml"/>
  <Override PartName="/ppt/embeddings/oleObject22.bin" ContentType="application/vnd.openxmlformats-officedocument.oleObject"/>
  <Override PartName="/ppt/notesSlides/notesSlide28.xml" ContentType="application/vnd.openxmlformats-officedocument.presentationml.notesSlide+xml"/>
  <Override PartName="/ppt/embeddings/oleObject23.bin" ContentType="application/vnd.openxmlformats-officedocument.oleObject"/>
  <Override PartName="/ppt/notesSlides/notesSlide29.xml" ContentType="application/vnd.openxmlformats-officedocument.presentationml.notesSlide+xml"/>
  <Override PartName="/ppt/embeddings/oleObject24.bin" ContentType="application/vnd.openxmlformats-officedocument.oleObject"/>
  <Override PartName="/ppt/notesSlides/notesSlide30.xml" ContentType="application/vnd.openxmlformats-officedocument.presentationml.notesSlide+xml"/>
  <Override PartName="/ppt/embeddings/oleObject25.bin" ContentType="application/vnd.openxmlformats-officedocument.oleObject"/>
  <Override PartName="/ppt/notesSlides/notesSlide31.xml" ContentType="application/vnd.openxmlformats-officedocument.presentationml.notesSlide+xml"/>
  <Override PartName="/ppt/embeddings/oleObject26.bin" ContentType="application/vnd.openxmlformats-officedocument.oleObject"/>
  <Override PartName="/ppt/notesSlides/notesSlide32.xml" ContentType="application/vnd.openxmlformats-officedocument.presentationml.notesSlide+xml"/>
  <Override PartName="/ppt/embeddings/oleObject27.bin" ContentType="application/vnd.openxmlformats-officedocument.oleObject"/>
  <Override PartName="/ppt/notesSlides/notesSlide33.xml" ContentType="application/vnd.openxmlformats-officedocument.presentationml.notesSlide+xml"/>
  <Override PartName="/ppt/embeddings/oleObject28.bin" ContentType="application/vnd.openxmlformats-officedocument.oleObject"/>
  <Override PartName="/ppt/notesSlides/notesSlide34.xml" ContentType="application/vnd.openxmlformats-officedocument.presentationml.notesSlide+xml"/>
  <Override PartName="/ppt/embeddings/oleObject29.bin" ContentType="application/vnd.openxmlformats-officedocument.oleObject"/>
  <Override PartName="/ppt/notesSlides/notesSlide35.xml" ContentType="application/vnd.openxmlformats-officedocument.presentationml.notesSlide+xml"/>
  <Override PartName="/ppt/embeddings/oleObject30.bin" ContentType="application/vnd.openxmlformats-officedocument.oleObject"/>
  <Override PartName="/ppt/notesSlides/notesSlide36.xml" ContentType="application/vnd.openxmlformats-officedocument.presentationml.notesSlide+xml"/>
  <Override PartName="/ppt/embeddings/oleObject31.bin" ContentType="application/vnd.openxmlformats-officedocument.oleObject"/>
  <Override PartName="/ppt/notesSlides/notesSlide37.xml" ContentType="application/vnd.openxmlformats-officedocument.presentationml.notesSlide+xml"/>
  <Override PartName="/ppt/embeddings/oleObject32.bin" ContentType="application/vnd.openxmlformats-officedocument.oleObject"/>
  <Override PartName="/ppt/notesSlides/notesSlide38.xml" ContentType="application/vnd.openxmlformats-officedocument.presentationml.notesSlide+xml"/>
  <Override PartName="/ppt/embeddings/oleObject33.bin" ContentType="application/vnd.openxmlformats-officedocument.oleObject"/>
  <Override PartName="/ppt/notesSlides/notesSlide39.xml" ContentType="application/vnd.openxmlformats-officedocument.presentationml.notesSlide+xml"/>
  <Override PartName="/ppt/embeddings/oleObject34.bin" ContentType="application/vnd.openxmlformats-officedocument.oleObject"/>
  <Override PartName="/ppt/notesSlides/notesSlide40.xml" ContentType="application/vnd.openxmlformats-officedocument.presentationml.notesSlide+xml"/>
  <Override PartName="/ppt/notesSlides/notesSlide41.xml" ContentType="application/vnd.openxmlformats-officedocument.presentationml.notesSlide+xml"/>
  <Override PartName="/ppt/embeddings/oleObject35.bin" ContentType="application/vnd.openxmlformats-officedocument.oleObject"/>
  <Override PartName="/ppt/notesSlides/notesSlide42.xml" ContentType="application/vnd.openxmlformats-officedocument.presentationml.notesSlide+xml"/>
  <Override PartName="/ppt/embeddings/oleObject36.bin" ContentType="application/vnd.openxmlformats-officedocument.oleObject"/>
  <Override PartName="/ppt/notesSlides/notesSlide43.xml" ContentType="application/vnd.openxmlformats-officedocument.presentationml.notesSlide+xml"/>
  <Override PartName="/ppt/embeddings/oleObject37.bin" ContentType="application/vnd.openxmlformats-officedocument.oleObject"/>
  <Override PartName="/ppt/notesSlides/notesSlide44.xml" ContentType="application/vnd.openxmlformats-officedocument.presentationml.notesSlide+xml"/>
  <Override PartName="/ppt/embeddings/oleObject38.bin" ContentType="application/vnd.openxmlformats-officedocument.oleObject"/>
  <Override PartName="/ppt/notesSlides/notesSlide45.xml" ContentType="application/vnd.openxmlformats-officedocument.presentationml.notesSlide+xml"/>
  <Override PartName="/ppt/embeddings/oleObject39.bin" ContentType="application/vnd.openxmlformats-officedocument.oleObject"/>
  <Override PartName="/ppt/notesSlides/notesSlide46.xml" ContentType="application/vnd.openxmlformats-officedocument.presentationml.notesSlide+xml"/>
  <Override PartName="/ppt/embeddings/oleObject40.bin" ContentType="application/vnd.openxmlformats-officedocument.oleObject"/>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embeddings/oleObject41.bin" ContentType="application/vnd.openxmlformats-officedocument.oleObject"/>
  <Override PartName="/ppt/notesSlides/notesSlide57.xml" ContentType="application/vnd.openxmlformats-officedocument.presentationml.notesSlide+xml"/>
  <Override PartName="/ppt/embeddings/oleObject42.bin" ContentType="application/vnd.openxmlformats-officedocument.oleObject"/>
  <Override PartName="/ppt/notesSlides/notesSlide58.xml" ContentType="application/vnd.openxmlformats-officedocument.presentationml.notesSlide+xml"/>
  <Override PartName="/ppt/embeddings/oleObject43.bin" ContentType="application/vnd.openxmlformats-officedocument.oleObject"/>
  <Override PartName="/ppt/notesSlides/notesSlide59.xml" ContentType="application/vnd.openxmlformats-officedocument.presentationml.notesSlide+xml"/>
  <Override PartName="/ppt/embeddings/oleObject44.bin" ContentType="application/vnd.openxmlformats-officedocument.oleObject"/>
  <Override PartName="/ppt/notesSlides/notesSlide60.xml" ContentType="application/vnd.openxmlformats-officedocument.presentationml.notesSlide+xml"/>
  <Override PartName="/ppt/embeddings/oleObject45.bin" ContentType="application/vnd.openxmlformats-officedocument.oleObject"/>
  <Override PartName="/ppt/notesSlides/notesSlide61.xml" ContentType="application/vnd.openxmlformats-officedocument.presentationml.notesSlide+xml"/>
  <Override PartName="/ppt/embeddings/oleObject46.bin" ContentType="application/vnd.openxmlformats-officedocument.oleObject"/>
  <Override PartName="/ppt/notesSlides/notesSlide62.xml" ContentType="application/vnd.openxmlformats-officedocument.presentationml.notesSlide+xml"/>
  <Override PartName="/ppt/embeddings/oleObject47.bin" ContentType="application/vnd.openxmlformats-officedocument.oleObject"/>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81"/>
  </p:notesMasterIdLst>
  <p:sldIdLst>
    <p:sldId id="586" r:id="rId2"/>
    <p:sldId id="797" r:id="rId3"/>
    <p:sldId id="800" r:id="rId4"/>
    <p:sldId id="651" r:id="rId5"/>
    <p:sldId id="798" r:id="rId6"/>
    <p:sldId id="799" r:id="rId7"/>
    <p:sldId id="801" r:id="rId8"/>
    <p:sldId id="803" r:id="rId9"/>
    <p:sldId id="811" r:id="rId10"/>
    <p:sldId id="812" r:id="rId11"/>
    <p:sldId id="813" r:id="rId12"/>
    <p:sldId id="814" r:id="rId13"/>
    <p:sldId id="815" r:id="rId14"/>
    <p:sldId id="816" r:id="rId15"/>
    <p:sldId id="817" r:id="rId16"/>
    <p:sldId id="818" r:id="rId17"/>
    <p:sldId id="819" r:id="rId18"/>
    <p:sldId id="820" r:id="rId19"/>
    <p:sldId id="821" r:id="rId20"/>
    <p:sldId id="822" r:id="rId21"/>
    <p:sldId id="823" r:id="rId22"/>
    <p:sldId id="824" r:id="rId23"/>
    <p:sldId id="825" r:id="rId24"/>
    <p:sldId id="826" r:id="rId25"/>
    <p:sldId id="827" r:id="rId26"/>
    <p:sldId id="828" r:id="rId27"/>
    <p:sldId id="829" r:id="rId28"/>
    <p:sldId id="830" r:id="rId29"/>
    <p:sldId id="831" r:id="rId30"/>
    <p:sldId id="832" r:id="rId31"/>
    <p:sldId id="833" r:id="rId32"/>
    <p:sldId id="834" r:id="rId33"/>
    <p:sldId id="835" r:id="rId34"/>
    <p:sldId id="836" r:id="rId35"/>
    <p:sldId id="837" r:id="rId36"/>
    <p:sldId id="838" r:id="rId37"/>
    <p:sldId id="840" r:id="rId38"/>
    <p:sldId id="841" r:id="rId39"/>
    <p:sldId id="843" r:id="rId40"/>
    <p:sldId id="844" r:id="rId41"/>
    <p:sldId id="845" r:id="rId42"/>
    <p:sldId id="846" r:id="rId43"/>
    <p:sldId id="847" r:id="rId44"/>
    <p:sldId id="848" r:id="rId45"/>
    <p:sldId id="849" r:id="rId46"/>
    <p:sldId id="850" r:id="rId47"/>
    <p:sldId id="892" r:id="rId48"/>
    <p:sldId id="902" r:id="rId49"/>
    <p:sldId id="871" r:id="rId50"/>
    <p:sldId id="872" r:id="rId51"/>
    <p:sldId id="873" r:id="rId52"/>
    <p:sldId id="874" r:id="rId53"/>
    <p:sldId id="875" r:id="rId54"/>
    <p:sldId id="897" r:id="rId55"/>
    <p:sldId id="905" r:id="rId56"/>
    <p:sldId id="900" r:id="rId57"/>
    <p:sldId id="876" r:id="rId58"/>
    <p:sldId id="877" r:id="rId59"/>
    <p:sldId id="878" r:id="rId60"/>
    <p:sldId id="879" r:id="rId61"/>
    <p:sldId id="880" r:id="rId62"/>
    <p:sldId id="881" r:id="rId63"/>
    <p:sldId id="882" r:id="rId64"/>
    <p:sldId id="883" r:id="rId65"/>
    <p:sldId id="884" r:id="rId66"/>
    <p:sldId id="885" r:id="rId67"/>
    <p:sldId id="886" r:id="rId68"/>
    <p:sldId id="887" r:id="rId69"/>
    <p:sldId id="888" r:id="rId70"/>
    <p:sldId id="889" r:id="rId71"/>
    <p:sldId id="890" r:id="rId72"/>
    <p:sldId id="891" r:id="rId73"/>
    <p:sldId id="893" r:id="rId74"/>
    <p:sldId id="894" r:id="rId75"/>
    <p:sldId id="895" r:id="rId76"/>
    <p:sldId id="896" r:id="rId77"/>
    <p:sldId id="903" r:id="rId78"/>
    <p:sldId id="904" r:id="rId79"/>
    <p:sldId id="906" r:id="rId80"/>
  </p:sldIdLst>
  <p:sldSz cx="9144000" cy="6858000" type="screen4x3"/>
  <p:notesSz cx="6797675" cy="9928225"/>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FFFCC"/>
    <a:srgbClr val="FF3D29"/>
    <a:srgbClr val="FFFFB7"/>
    <a:srgbClr val="77933C"/>
    <a:srgbClr val="E4F3F4"/>
    <a:srgbClr val="E1F2F3"/>
    <a:srgbClr val="005C2A"/>
    <a:srgbClr val="FFFFFF"/>
    <a:srgbClr val="FFA8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57" autoAdjust="0"/>
    <p:restoredTop sz="89343" autoAdjust="0"/>
  </p:normalViewPr>
  <p:slideViewPr>
    <p:cSldViewPr>
      <p:cViewPr varScale="1">
        <p:scale>
          <a:sx n="66" d="100"/>
          <a:sy n="66" d="100"/>
        </p:scale>
        <p:origin x="-2144" y="-96"/>
      </p:cViewPr>
      <p:guideLst>
        <p:guide orient="horz" pos="2160"/>
        <p:guide pos="2880"/>
      </p:guideLst>
    </p:cSldViewPr>
  </p:slideViewPr>
  <p:outlineViewPr>
    <p:cViewPr>
      <p:scale>
        <a:sx n="33" d="100"/>
        <a:sy n="33" d="100"/>
      </p:scale>
      <p:origin x="0" y="4237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notesMaster" Target="notesMasters/notesMaster1.xml"/><Relationship Id="rId82" Type="http://schemas.openxmlformats.org/officeDocument/2006/relationships/printerSettings" Target="printerSettings/printerSettings1.bin"/><Relationship Id="rId83" Type="http://schemas.openxmlformats.org/officeDocument/2006/relationships/presProps" Target="presProps.xml"/><Relationship Id="rId84" Type="http://schemas.openxmlformats.org/officeDocument/2006/relationships/viewProps" Target="viewProps.xml"/><Relationship Id="rId85" Type="http://schemas.openxmlformats.org/officeDocument/2006/relationships/theme" Target="theme/theme1.xml"/><Relationship Id="rId86"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0.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41.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43.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44.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4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46.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47.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5" name="Rectangle 1"/>
          <p:cNvSpPr>
            <a:spLocks noGrp="1" noRot="1" noChangeAspect="1" noChangeArrowheads="1" noTextEdit="1"/>
          </p:cNvSpPr>
          <p:nvPr>
            <p:ph type="sldImg"/>
          </p:nvPr>
        </p:nvSpPr>
        <p:spPr bwMode="auto">
          <a:xfrm>
            <a:off x="917575" y="744538"/>
            <a:ext cx="4962525" cy="3722687"/>
          </a:xfrm>
          <a:prstGeom prst="rect">
            <a:avLst/>
          </a:prstGeom>
          <a:noFill/>
          <a:ln w="9525">
            <a:solidFill>
              <a:srgbClr val="000000"/>
            </a:solidFill>
            <a:miter lim="800000"/>
            <a:headEnd/>
            <a:tailEnd/>
          </a:ln>
          <a:effectLst/>
        </p:spPr>
      </p:sp>
      <p:sp>
        <p:nvSpPr>
          <p:cNvPr id="16386" name="Rectangle 2"/>
          <p:cNvSpPr>
            <a:spLocks noGrp="1" noChangeArrowheads="1"/>
          </p:cNvSpPr>
          <p:nvPr>
            <p:ph type="body" sz="quarter" idx="1"/>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1230859497"/>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mn-ea"/>
        <a:cs typeface="+mn-cs"/>
      </a:defRPr>
    </a:lvl2pPr>
    <a:lvl3pPr marL="914400" algn="l" rtl="0" fontAlgn="base">
      <a:spcBef>
        <a:spcPct val="0"/>
      </a:spcBef>
      <a:spcAft>
        <a:spcPct val="0"/>
      </a:spcAft>
      <a:defRPr sz="1200" kern="1200">
        <a:solidFill>
          <a:schemeClr val="tx1"/>
        </a:solidFill>
        <a:latin typeface="Gill Sans" charset="0"/>
        <a:ea typeface="+mn-ea"/>
        <a:cs typeface="+mn-cs"/>
      </a:defRPr>
    </a:lvl3pPr>
    <a:lvl4pPr marL="1371600" algn="l" rtl="0" fontAlgn="base">
      <a:spcBef>
        <a:spcPct val="0"/>
      </a:spcBef>
      <a:spcAft>
        <a:spcPct val="0"/>
      </a:spcAft>
      <a:defRPr sz="1200" kern="1200">
        <a:solidFill>
          <a:schemeClr val="tx1"/>
        </a:solidFill>
        <a:latin typeface="Gill Sans" charset="0"/>
        <a:ea typeface="+mn-ea"/>
        <a:cs typeface="+mn-cs"/>
      </a:defRPr>
    </a:lvl4pPr>
    <a:lvl5pPr marL="1828800" algn="l" rtl="0" fontAlgn="base">
      <a:spcBef>
        <a:spcPct val="0"/>
      </a:spcBef>
      <a:spcAft>
        <a:spcPct val="0"/>
      </a:spcAft>
      <a:defRPr sz="1200" kern="1200">
        <a:solidFill>
          <a:schemeClr val="tx1"/>
        </a:solidFill>
        <a:latin typeface="Gill San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2.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943550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CC870C41-7DD3-4527-A779-25231397388D}" type="slidenum">
              <a:rPr lang="en-US" sz="1200" smtClean="0"/>
              <a:pPr/>
              <a:t>16</a:t>
            </a:fld>
            <a:endParaRPr lang="en-US" sz="1200" dirty="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2031480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21C097B8-2D3F-437B-97A0-310CCCC9B69E}" type="slidenum">
              <a:rPr lang="en-US" sz="1200" smtClean="0"/>
              <a:pPr/>
              <a:t>17</a:t>
            </a:fld>
            <a:endParaRPr lang="en-US" sz="1200" dirty="0"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032067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E2664181-5925-4023-84D9-CC95E11269B7}" type="slidenum">
              <a:rPr lang="en-US" sz="1200" smtClean="0"/>
              <a:pPr/>
              <a:t>18</a:t>
            </a:fld>
            <a:endParaRPr lang="en-US" sz="1200"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3450858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8460527B-5A96-4297-9F92-B9C3A3B9C278}" type="slidenum">
              <a:rPr lang="en-US" sz="1200" smtClean="0"/>
              <a:pPr/>
              <a:t>19</a:t>
            </a:fld>
            <a:endParaRPr lang="en-US" sz="1200" dirty="0"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20459861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7063C628-0FDB-41DE-B4E7-DEB1A62CB9E9}" type="slidenum">
              <a:rPr lang="en-US" sz="1200" smtClean="0"/>
              <a:pPr/>
              <a:t>20</a:t>
            </a:fld>
            <a:endParaRPr lang="en-US" sz="1200" dirty="0"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4119871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CACD1B6C-B803-4828-9942-FEB80C75BE4C}" type="slidenum">
              <a:rPr lang="en-US" sz="1200" smtClean="0"/>
              <a:pPr/>
              <a:t>21</a:t>
            </a:fld>
            <a:endParaRPr lang="en-US" sz="1200" dirty="0"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4464749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C3C79B26-0580-4FF2-8FA4-EC8D45860E46}" type="slidenum">
              <a:rPr lang="en-US" sz="1200" smtClean="0"/>
              <a:pPr/>
              <a:t>22</a:t>
            </a:fld>
            <a:endParaRPr lang="en-US" sz="1200" dirty="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33444210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EC5E93BD-A94B-47DD-8C05-33108BD88271}" type="slidenum">
              <a:rPr lang="en-US" sz="1200" smtClean="0"/>
              <a:pPr/>
              <a:t>23</a:t>
            </a:fld>
            <a:endParaRPr lang="en-US" sz="1200"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42913066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97A1C3FF-D261-4002-A9AD-015BCDDCADAE}" type="slidenum">
              <a:rPr lang="en-US" sz="1200" smtClean="0"/>
              <a:pPr/>
              <a:t>24</a:t>
            </a:fld>
            <a:endParaRPr lang="en-US" sz="1200"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397333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A60B021C-A7BC-4C55-B39E-03569BF57CE4}" type="slidenum">
              <a:rPr lang="en-US" sz="1200" smtClean="0"/>
              <a:pPr/>
              <a:t>25</a:t>
            </a:fld>
            <a:endParaRPr lang="en-US" sz="1200" dirty="0"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093564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4392A77C-83AF-40B9-9E61-29B75D5DCC66}" type="slidenum">
              <a:rPr lang="en-US" sz="1200" smtClean="0"/>
              <a:pPr/>
              <a:t>7</a:t>
            </a:fld>
            <a:endParaRPr lang="en-US" sz="1200" dirty="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3724786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38F52014-DEA1-41B0-AAF4-195FED54CA91}" type="slidenum">
              <a:rPr lang="en-US" sz="1200" smtClean="0"/>
              <a:pPr/>
              <a:t>26</a:t>
            </a:fld>
            <a:endParaRPr lang="en-US" sz="1200" dirty="0"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031766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38F52014-DEA1-41B0-AAF4-195FED54CA91}" type="slidenum">
              <a:rPr lang="en-US" sz="1200" smtClean="0"/>
              <a:pPr/>
              <a:t>27</a:t>
            </a:fld>
            <a:endParaRPr lang="en-US" sz="1200" dirty="0"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40746225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52016" y="9431814"/>
            <a:ext cx="2945659" cy="496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pPr algn="r"/>
            <a:fld id="{1A52B1A2-05CB-41B6-9D99-C374C194BB87}" type="slidenum">
              <a:rPr lang="en-US" sz="1200"/>
              <a:pPr algn="r"/>
              <a:t>28</a:t>
            </a:fld>
            <a:endParaRPr lang="en-US" sz="1200" dirty="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39103982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charset="0"/>
                <a:ea typeface="MS PGothic" charset="0"/>
                <a:cs typeface="MS PGothic" charset="0"/>
              </a:defRPr>
            </a:lvl1pPr>
            <a:lvl2pPr marL="702756" indent="-270291">
              <a:defRPr sz="2300">
                <a:solidFill>
                  <a:schemeClr val="tx1"/>
                </a:solidFill>
                <a:latin typeface="Times" charset="0"/>
                <a:ea typeface="MS PGothic" charset="0"/>
                <a:cs typeface="MS PGothic" charset="0"/>
              </a:defRPr>
            </a:lvl2pPr>
            <a:lvl3pPr marL="1081164" indent="-216233">
              <a:defRPr sz="2300">
                <a:solidFill>
                  <a:schemeClr val="tx1"/>
                </a:solidFill>
                <a:latin typeface="Times" charset="0"/>
                <a:ea typeface="MS PGothic" charset="0"/>
                <a:cs typeface="MS PGothic" charset="0"/>
              </a:defRPr>
            </a:lvl3pPr>
            <a:lvl4pPr marL="1513629" indent="-216233">
              <a:defRPr sz="2300">
                <a:solidFill>
                  <a:schemeClr val="tx1"/>
                </a:solidFill>
                <a:latin typeface="Times" charset="0"/>
                <a:ea typeface="MS PGothic" charset="0"/>
                <a:cs typeface="MS PGothic" charset="0"/>
              </a:defRPr>
            </a:lvl4pPr>
            <a:lvl5pPr marL="1946095" indent="-216233">
              <a:defRPr sz="2300">
                <a:solidFill>
                  <a:schemeClr val="tx1"/>
                </a:solidFill>
                <a:latin typeface="Times" charset="0"/>
                <a:ea typeface="MS PGothic" charset="0"/>
                <a:cs typeface="MS PGothic" charset="0"/>
              </a:defRPr>
            </a:lvl5pPr>
            <a:lvl6pPr marL="2378560" indent="-216233" eaLnBrk="0" fontAlgn="base" hangingPunct="0">
              <a:spcBef>
                <a:spcPct val="0"/>
              </a:spcBef>
              <a:spcAft>
                <a:spcPct val="0"/>
              </a:spcAft>
              <a:defRPr sz="2300">
                <a:solidFill>
                  <a:schemeClr val="tx1"/>
                </a:solidFill>
                <a:latin typeface="Times" charset="0"/>
                <a:ea typeface="MS PGothic" charset="0"/>
                <a:cs typeface="MS PGothic" charset="0"/>
              </a:defRPr>
            </a:lvl6pPr>
            <a:lvl7pPr marL="2811026" indent="-216233" eaLnBrk="0" fontAlgn="base" hangingPunct="0">
              <a:spcBef>
                <a:spcPct val="0"/>
              </a:spcBef>
              <a:spcAft>
                <a:spcPct val="0"/>
              </a:spcAft>
              <a:defRPr sz="2300">
                <a:solidFill>
                  <a:schemeClr val="tx1"/>
                </a:solidFill>
                <a:latin typeface="Times" charset="0"/>
                <a:ea typeface="MS PGothic" charset="0"/>
                <a:cs typeface="MS PGothic" charset="0"/>
              </a:defRPr>
            </a:lvl7pPr>
            <a:lvl8pPr marL="3243491" indent="-216233" eaLnBrk="0" fontAlgn="base" hangingPunct="0">
              <a:spcBef>
                <a:spcPct val="0"/>
              </a:spcBef>
              <a:spcAft>
                <a:spcPct val="0"/>
              </a:spcAft>
              <a:defRPr sz="2300">
                <a:solidFill>
                  <a:schemeClr val="tx1"/>
                </a:solidFill>
                <a:latin typeface="Times" charset="0"/>
                <a:ea typeface="MS PGothic" charset="0"/>
                <a:cs typeface="MS PGothic" charset="0"/>
              </a:defRPr>
            </a:lvl8pPr>
            <a:lvl9pPr marL="3675957" indent="-216233" eaLnBrk="0" fontAlgn="base" hangingPunct="0">
              <a:spcBef>
                <a:spcPct val="0"/>
              </a:spcBef>
              <a:spcAft>
                <a:spcPct val="0"/>
              </a:spcAft>
              <a:defRPr sz="2300">
                <a:solidFill>
                  <a:schemeClr val="tx1"/>
                </a:solidFill>
                <a:latin typeface="Times" charset="0"/>
                <a:ea typeface="MS PGothic" charset="0"/>
                <a:cs typeface="MS PGothic" charset="0"/>
              </a:defRPr>
            </a:lvl9pPr>
          </a:lstStyle>
          <a:p>
            <a:pPr eaLnBrk="1" hangingPunct="1"/>
            <a:fld id="{F3883992-28BF-C842-ADA4-7F4CED38F657}" type="slidenum">
              <a:rPr lang="en-US" sz="1200">
                <a:latin typeface="Arial" charset="0"/>
              </a:rPr>
              <a:pPr eaLnBrk="1" hangingPunct="1"/>
              <a:t>29</a:t>
            </a:fld>
            <a:endParaRPr lang="en-US" sz="1200">
              <a:latin typeface="Arial"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latin typeface="Arial" charset="0"/>
              <a:ea typeface="MS PGothic" charset="0"/>
            </a:endParaRPr>
          </a:p>
        </p:txBody>
      </p:sp>
    </p:spTree>
    <p:extLst>
      <p:ext uri="{BB962C8B-B14F-4D97-AF65-F5344CB8AC3E}">
        <p14:creationId xmlns:p14="http://schemas.microsoft.com/office/powerpoint/2010/main" val="37858846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8F1377F9-8B36-44BB-AECD-29E889BF6B9E}" type="slidenum">
              <a:rPr lang="en-US" sz="1200" smtClean="0"/>
              <a:pPr/>
              <a:t>30</a:t>
            </a:fld>
            <a:endParaRPr lang="en-US" sz="1200" dirty="0"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39328812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01D0012C-27F3-4527-8515-F1440C19BB12}" type="slidenum">
              <a:rPr lang="en-US" sz="1200" smtClean="0"/>
              <a:pPr/>
              <a:t>31</a:t>
            </a:fld>
            <a:endParaRPr lang="en-US" sz="1200" dirty="0"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9949493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8383F9FF-C248-44C2-8596-A7B2C35714B5}" type="slidenum">
              <a:rPr lang="en-US" sz="1200" smtClean="0"/>
              <a:pPr/>
              <a:t>32</a:t>
            </a:fld>
            <a:endParaRPr lang="en-US" sz="1200" dirty="0"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23820990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D9A4F34A-12CC-41F8-921B-FA9ECCA029FB}" type="slidenum">
              <a:rPr lang="en-US" sz="1200" smtClean="0"/>
              <a:pPr/>
              <a:t>33</a:t>
            </a:fld>
            <a:endParaRPr lang="en-US" sz="1200" dirty="0"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5038990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A718DA02-45BA-4292-89C1-4353A7A83A12}" type="slidenum">
              <a:rPr lang="en-US" sz="1200" smtClean="0"/>
              <a:pPr/>
              <a:t>34</a:t>
            </a:fld>
            <a:endParaRPr lang="en-US" sz="1200" dirty="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31828537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B2250E87-E316-414B-A87B-60295E18A985}" type="slidenum">
              <a:rPr lang="en-US" sz="1200" smtClean="0"/>
              <a:pPr/>
              <a:t>35</a:t>
            </a:fld>
            <a:endParaRPr lang="en-US" sz="1200" dirty="0"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398267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52016" y="9431814"/>
            <a:ext cx="2945659" cy="496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pPr algn="r"/>
            <a:fld id="{5B00249F-1FE3-48B0-9FEC-B046B866AFEB}" type="slidenum">
              <a:rPr lang="en-US" sz="1200"/>
              <a:pPr algn="r"/>
              <a:t>8</a:t>
            </a:fld>
            <a:endParaRPr lang="en-US" sz="12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20972247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4F958C53-BE06-4922-9BE9-B780AEF7441E}" type="slidenum">
              <a:rPr lang="en-US" sz="1200" smtClean="0"/>
              <a:pPr/>
              <a:t>36</a:t>
            </a:fld>
            <a:endParaRPr lang="en-US" sz="1200" dirty="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20366396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xfrm>
            <a:off x="3850443" y="9430091"/>
            <a:ext cx="2945659" cy="496411"/>
          </a:xfrm>
          <a:prstGeom prst="rect">
            <a:avLst/>
          </a:prstGeom>
          <a:noFill/>
        </p:spPr>
        <p:txBody>
          <a:bodyPr/>
          <a:lstStyle/>
          <a:p>
            <a:fld id="{0CDE4BA0-570F-492B-B41C-7B1D7AAB48DF}" type="slidenum">
              <a:rPr lang="en-US" smtClean="0">
                <a:ea typeface="ＭＳ Ｐゴシック" pitchFamily="34" charset="-128"/>
              </a:rPr>
              <a:pPr/>
              <a:t>37</a:t>
            </a:fld>
            <a:endParaRPr lang="en-US" smtClean="0">
              <a:ea typeface="ＭＳ Ｐゴシック" pitchFamily="34" charset="-128"/>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6735129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xfrm>
            <a:off x="3850443" y="9430091"/>
            <a:ext cx="2945659" cy="496411"/>
          </a:xfrm>
          <a:prstGeom prst="rect">
            <a:avLst/>
          </a:prstGeom>
          <a:noFill/>
        </p:spPr>
        <p:txBody>
          <a:bodyPr/>
          <a:lstStyle/>
          <a:p>
            <a:fld id="{6FC06981-C0C3-4260-B85C-3E5D6F1F9C81}" type="slidenum">
              <a:rPr lang="en-US" smtClean="0">
                <a:ea typeface="ＭＳ Ｐゴシック" pitchFamily="34" charset="-128"/>
              </a:rPr>
              <a:pPr/>
              <a:t>38</a:t>
            </a:fld>
            <a:endParaRPr lang="en-US" smtClean="0">
              <a:ea typeface="ＭＳ Ｐゴシック" pitchFamily="34" charset="-128"/>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31155644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xfrm>
            <a:off x="3850443" y="9430091"/>
            <a:ext cx="2945659" cy="496411"/>
          </a:xfrm>
          <a:prstGeom prst="rect">
            <a:avLst/>
          </a:prstGeom>
          <a:noFill/>
        </p:spPr>
        <p:txBody>
          <a:bodyPr/>
          <a:lstStyle/>
          <a:p>
            <a:fld id="{9150FC7F-CC0B-49C1-86B1-1454842E16BB}" type="slidenum">
              <a:rPr lang="en-US" smtClean="0">
                <a:ea typeface="ＭＳ Ｐゴシック" pitchFamily="34" charset="-128"/>
              </a:rPr>
              <a:pPr/>
              <a:t>39</a:t>
            </a:fld>
            <a:endParaRPr lang="en-US" smtClean="0">
              <a:ea typeface="ＭＳ Ｐゴシック" pitchFamily="34"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18439388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xfrm>
            <a:off x="3850443" y="9430091"/>
            <a:ext cx="2945659" cy="496411"/>
          </a:xfrm>
          <a:prstGeom prst="rect">
            <a:avLst/>
          </a:prstGeom>
          <a:noFill/>
        </p:spPr>
        <p:txBody>
          <a:bodyPr/>
          <a:lstStyle/>
          <a:p>
            <a:fld id="{B1CC55C7-DB05-4FFC-B066-5A05B5217FD6}" type="slidenum">
              <a:rPr lang="en-US" smtClean="0">
                <a:ea typeface="ＭＳ Ｐゴシック" pitchFamily="34" charset="-128"/>
              </a:rPr>
              <a:pPr/>
              <a:t>40</a:t>
            </a:fld>
            <a:endParaRPr lang="en-US" smtClean="0">
              <a:ea typeface="ＭＳ Ｐゴシック" pitchFamily="34"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3840100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xfrm>
            <a:off x="3850443" y="9430091"/>
            <a:ext cx="2945659" cy="496411"/>
          </a:xfrm>
          <a:prstGeom prst="rect">
            <a:avLst/>
          </a:prstGeom>
          <a:noFill/>
        </p:spPr>
        <p:txBody>
          <a:bodyPr/>
          <a:lstStyle/>
          <a:p>
            <a:fld id="{8254D89E-8591-45D4-977B-17279188BA59}" type="slidenum">
              <a:rPr lang="en-US" smtClean="0">
                <a:ea typeface="ＭＳ Ｐゴシック" pitchFamily="34" charset="-128"/>
              </a:rPr>
              <a:pPr/>
              <a:t>41</a:t>
            </a:fld>
            <a:endParaRPr lang="en-US" smtClean="0">
              <a:ea typeface="ＭＳ Ｐゴシック" pitchFamily="34" charset="-128"/>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3359234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xfrm>
            <a:off x="3850443" y="9430091"/>
            <a:ext cx="2945659" cy="496411"/>
          </a:xfrm>
          <a:prstGeom prst="rect">
            <a:avLst/>
          </a:prstGeom>
          <a:noFill/>
        </p:spPr>
        <p:txBody>
          <a:bodyPr/>
          <a:lstStyle/>
          <a:p>
            <a:fld id="{B17394F2-0CF4-49E9-AF85-820F67B4BB90}" type="slidenum">
              <a:rPr lang="en-US" smtClean="0">
                <a:ea typeface="ＭＳ Ｐゴシック" pitchFamily="34" charset="-128"/>
              </a:rPr>
              <a:pPr/>
              <a:t>42</a:t>
            </a:fld>
            <a:endParaRPr lang="en-US" smtClean="0">
              <a:ea typeface="ＭＳ Ｐゴシック" pitchFamily="34" charset="-128"/>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40387908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xfrm>
            <a:off x="3850443" y="9430091"/>
            <a:ext cx="2945659" cy="496411"/>
          </a:xfrm>
          <a:prstGeom prst="rect">
            <a:avLst/>
          </a:prstGeom>
          <a:noFill/>
        </p:spPr>
        <p:txBody>
          <a:bodyPr/>
          <a:lstStyle/>
          <a:p>
            <a:fld id="{EEC1EC08-6F43-4EF8-B25D-874F5912AE59}" type="slidenum">
              <a:rPr lang="en-US" smtClean="0">
                <a:ea typeface="ＭＳ Ｐゴシック" pitchFamily="34" charset="-128"/>
              </a:rPr>
              <a:pPr/>
              <a:t>43</a:t>
            </a:fld>
            <a:endParaRPr lang="en-US" smtClean="0">
              <a:ea typeface="ＭＳ Ｐゴシック" pitchFamily="34"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31853632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xfrm>
            <a:off x="3850443" y="9430091"/>
            <a:ext cx="2945659" cy="496411"/>
          </a:xfrm>
          <a:prstGeom prst="rect">
            <a:avLst/>
          </a:prstGeom>
          <a:noFill/>
        </p:spPr>
        <p:txBody>
          <a:bodyPr/>
          <a:lstStyle/>
          <a:p>
            <a:fld id="{E86C03F3-0223-4CF7-BAC8-652425E297A9}" type="slidenum">
              <a:rPr lang="en-US" smtClean="0">
                <a:ea typeface="ＭＳ Ｐゴシック" pitchFamily="34" charset="-128"/>
              </a:rPr>
              <a:pPr/>
              <a:t>44</a:t>
            </a:fld>
            <a:endParaRPr lang="en-US" smtClean="0">
              <a:ea typeface="ＭＳ Ｐゴシック" pitchFamily="34" charset="-128"/>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18402351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xfrm>
            <a:off x="3850443" y="9430091"/>
            <a:ext cx="2945659" cy="496411"/>
          </a:xfrm>
          <a:prstGeom prst="rect">
            <a:avLst/>
          </a:prstGeom>
          <a:noFill/>
        </p:spPr>
        <p:txBody>
          <a:bodyPr/>
          <a:lstStyle/>
          <a:p>
            <a:fld id="{E86C03F3-0223-4CF7-BAC8-652425E297A9}" type="slidenum">
              <a:rPr lang="en-US" smtClean="0">
                <a:ea typeface="ＭＳ Ｐゴシック" pitchFamily="34" charset="-128"/>
              </a:rPr>
              <a:pPr/>
              <a:t>45</a:t>
            </a:fld>
            <a:endParaRPr lang="en-US" smtClean="0">
              <a:ea typeface="ＭＳ Ｐゴシック" pitchFamily="34" charset="-128"/>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429504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0CEED9A0-18A6-471F-B345-27304DBC89D4}" type="slidenum">
              <a:rPr lang="en-US" sz="1200" smtClean="0"/>
              <a:pPr/>
              <a:t>10</a:t>
            </a:fld>
            <a:endParaRPr lang="en-US" sz="1200" dirty="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27995728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xfrm>
            <a:off x="3850443" y="9430091"/>
            <a:ext cx="2945659" cy="496411"/>
          </a:xfrm>
          <a:prstGeom prst="rect">
            <a:avLst/>
          </a:prstGeom>
          <a:noFill/>
        </p:spPr>
        <p:txBody>
          <a:bodyPr/>
          <a:lstStyle/>
          <a:p>
            <a:fld id="{DEAC3107-649A-4B64-AB8E-05A93F12CA0A}" type="slidenum">
              <a:rPr lang="en-US" smtClean="0">
                <a:ea typeface="ＭＳ Ｐゴシック" pitchFamily="34" charset="-128"/>
              </a:rPr>
              <a:pPr/>
              <a:t>46</a:t>
            </a:fld>
            <a:endParaRPr lang="en-US" smtClean="0">
              <a:ea typeface="ＭＳ Ｐゴシック" pitchFamily="34" charset="-128"/>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8891293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xfrm>
            <a:off x="3850443" y="9430091"/>
            <a:ext cx="2945659" cy="496411"/>
          </a:xfrm>
          <a:prstGeom prst="rect">
            <a:avLst/>
          </a:prstGeom>
          <a:noFill/>
        </p:spPr>
        <p:txBody>
          <a:bodyPr/>
          <a:lstStyle/>
          <a:p>
            <a:fld id="{08CB1C3E-5EAD-4D20-9870-673144E1BDBA}" type="slidenum">
              <a:rPr lang="en-US" smtClean="0">
                <a:solidFill>
                  <a:srgbClr val="000000"/>
                </a:solidFill>
                <a:ea typeface="ＭＳ Ｐゴシック" pitchFamily="34" charset="-128"/>
              </a:rPr>
              <a:pPr/>
              <a:t>47</a:t>
            </a:fld>
            <a:endParaRPr lang="en-US" smtClean="0">
              <a:solidFill>
                <a:srgbClr val="000000"/>
              </a:solidFill>
              <a:ea typeface="ＭＳ Ｐゴシック" pitchFamily="34" charset="-128"/>
            </a:endParaRPr>
          </a:p>
        </p:txBody>
      </p:sp>
      <p:sp>
        <p:nvSpPr>
          <p:cNvPr id="53251" name="Rectangle 2"/>
          <p:cNvSpPr>
            <a:spLocks noGrp="1" noRot="1" noChangeAspect="1" noChangeArrowheads="1" noTextEdit="1"/>
          </p:cNvSpPr>
          <p:nvPr>
            <p:ph type="sldImg"/>
          </p:nvPr>
        </p:nvSpPr>
        <p:spPr>
          <a:solidFill>
            <a:srgbClr val="FFFFFF"/>
          </a:solidFill>
          <a:ln/>
        </p:spPr>
      </p:sp>
      <p:sp>
        <p:nvSpPr>
          <p:cNvPr id="5325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06179817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pitchFamily="18" charset="0"/>
              </a:defRPr>
            </a:lvl1pPr>
            <a:lvl2pPr marL="702756" indent="-270291">
              <a:defRPr sz="2300">
                <a:solidFill>
                  <a:schemeClr val="tx1"/>
                </a:solidFill>
                <a:latin typeface="Times" pitchFamily="18" charset="0"/>
              </a:defRPr>
            </a:lvl2pPr>
            <a:lvl3pPr marL="1081164" indent="-216233">
              <a:defRPr sz="2300">
                <a:solidFill>
                  <a:schemeClr val="tx1"/>
                </a:solidFill>
                <a:latin typeface="Times" pitchFamily="18" charset="0"/>
              </a:defRPr>
            </a:lvl3pPr>
            <a:lvl4pPr marL="1513629" indent="-216233">
              <a:defRPr sz="2300">
                <a:solidFill>
                  <a:schemeClr val="tx1"/>
                </a:solidFill>
                <a:latin typeface="Times" pitchFamily="18" charset="0"/>
              </a:defRPr>
            </a:lvl4pPr>
            <a:lvl5pPr marL="1946095" indent="-216233">
              <a:defRPr sz="2300">
                <a:solidFill>
                  <a:schemeClr val="tx1"/>
                </a:solidFill>
                <a:latin typeface="Times" pitchFamily="18" charset="0"/>
              </a:defRPr>
            </a:lvl5pPr>
            <a:lvl6pPr marL="2378560" indent="-216233" eaLnBrk="0" fontAlgn="base" hangingPunct="0">
              <a:spcBef>
                <a:spcPct val="0"/>
              </a:spcBef>
              <a:spcAft>
                <a:spcPct val="0"/>
              </a:spcAft>
              <a:defRPr sz="2300">
                <a:solidFill>
                  <a:schemeClr val="tx1"/>
                </a:solidFill>
                <a:latin typeface="Times" pitchFamily="18" charset="0"/>
              </a:defRPr>
            </a:lvl6pPr>
            <a:lvl7pPr marL="2811026" indent="-216233" eaLnBrk="0" fontAlgn="base" hangingPunct="0">
              <a:spcBef>
                <a:spcPct val="0"/>
              </a:spcBef>
              <a:spcAft>
                <a:spcPct val="0"/>
              </a:spcAft>
              <a:defRPr sz="2300">
                <a:solidFill>
                  <a:schemeClr val="tx1"/>
                </a:solidFill>
                <a:latin typeface="Times" pitchFamily="18" charset="0"/>
              </a:defRPr>
            </a:lvl7pPr>
            <a:lvl8pPr marL="3243491" indent="-216233" eaLnBrk="0" fontAlgn="base" hangingPunct="0">
              <a:spcBef>
                <a:spcPct val="0"/>
              </a:spcBef>
              <a:spcAft>
                <a:spcPct val="0"/>
              </a:spcAft>
              <a:defRPr sz="2300">
                <a:solidFill>
                  <a:schemeClr val="tx1"/>
                </a:solidFill>
                <a:latin typeface="Times" pitchFamily="18" charset="0"/>
              </a:defRPr>
            </a:lvl8pPr>
            <a:lvl9pPr marL="3675957" indent="-216233" eaLnBrk="0" fontAlgn="base" hangingPunct="0">
              <a:spcBef>
                <a:spcPct val="0"/>
              </a:spcBef>
              <a:spcAft>
                <a:spcPct val="0"/>
              </a:spcAft>
              <a:defRPr sz="2300">
                <a:solidFill>
                  <a:schemeClr val="tx1"/>
                </a:solidFill>
                <a:latin typeface="Times" pitchFamily="18" charset="0"/>
              </a:defRPr>
            </a:lvl9pPr>
          </a:lstStyle>
          <a:p>
            <a:pPr eaLnBrk="1" hangingPunct="1"/>
            <a:fld id="{A530ACE3-6759-4724-8D95-1D0989680D0D}" type="slidenum">
              <a:rPr lang="en-US" sz="1200">
                <a:solidFill>
                  <a:prstClr val="black"/>
                </a:solidFill>
                <a:latin typeface="Arial" charset="0"/>
              </a:rPr>
              <a:pPr eaLnBrk="1" hangingPunct="1"/>
              <a:t>49</a:t>
            </a:fld>
            <a:endParaRPr lang="en-US" sz="1200">
              <a:solidFill>
                <a:prstClr val="black"/>
              </a:solidFill>
              <a:latin typeface="Arial" charset="0"/>
            </a:endParaRPr>
          </a:p>
        </p:txBody>
      </p:sp>
      <p:sp>
        <p:nvSpPr>
          <p:cNvPr id="175107" name="Rectangle 2"/>
          <p:cNvSpPr>
            <a:spLocks noGrp="1" noRot="1" noChangeAspect="1" noChangeArrowheads="1" noTextEdit="1"/>
          </p:cNvSpPr>
          <p:nvPr>
            <p:ph type="sldImg"/>
          </p:nvPr>
        </p:nvSpPr>
        <p:spPr>
          <a:ln/>
        </p:spPr>
      </p:sp>
      <p:sp>
        <p:nvSpPr>
          <p:cNvPr id="175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charset="0"/>
            </a:endParaRPr>
          </a:p>
        </p:txBody>
      </p:sp>
    </p:spTree>
    <p:extLst>
      <p:ext uri="{BB962C8B-B14F-4D97-AF65-F5344CB8AC3E}">
        <p14:creationId xmlns:p14="http://schemas.microsoft.com/office/powerpoint/2010/main" val="34790061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pitchFamily="18" charset="0"/>
              </a:defRPr>
            </a:lvl1pPr>
            <a:lvl2pPr marL="702756" indent="-270291">
              <a:defRPr sz="2300">
                <a:solidFill>
                  <a:schemeClr val="tx1"/>
                </a:solidFill>
                <a:latin typeface="Times" pitchFamily="18" charset="0"/>
              </a:defRPr>
            </a:lvl2pPr>
            <a:lvl3pPr marL="1081164" indent="-216233">
              <a:defRPr sz="2300">
                <a:solidFill>
                  <a:schemeClr val="tx1"/>
                </a:solidFill>
                <a:latin typeface="Times" pitchFamily="18" charset="0"/>
              </a:defRPr>
            </a:lvl3pPr>
            <a:lvl4pPr marL="1513629" indent="-216233">
              <a:defRPr sz="2300">
                <a:solidFill>
                  <a:schemeClr val="tx1"/>
                </a:solidFill>
                <a:latin typeface="Times" pitchFamily="18" charset="0"/>
              </a:defRPr>
            </a:lvl4pPr>
            <a:lvl5pPr marL="1946095" indent="-216233">
              <a:defRPr sz="2300">
                <a:solidFill>
                  <a:schemeClr val="tx1"/>
                </a:solidFill>
                <a:latin typeface="Times" pitchFamily="18" charset="0"/>
              </a:defRPr>
            </a:lvl5pPr>
            <a:lvl6pPr marL="2378560" indent="-216233" eaLnBrk="0" fontAlgn="base" hangingPunct="0">
              <a:spcBef>
                <a:spcPct val="0"/>
              </a:spcBef>
              <a:spcAft>
                <a:spcPct val="0"/>
              </a:spcAft>
              <a:defRPr sz="2300">
                <a:solidFill>
                  <a:schemeClr val="tx1"/>
                </a:solidFill>
                <a:latin typeface="Times" pitchFamily="18" charset="0"/>
              </a:defRPr>
            </a:lvl6pPr>
            <a:lvl7pPr marL="2811026" indent="-216233" eaLnBrk="0" fontAlgn="base" hangingPunct="0">
              <a:spcBef>
                <a:spcPct val="0"/>
              </a:spcBef>
              <a:spcAft>
                <a:spcPct val="0"/>
              </a:spcAft>
              <a:defRPr sz="2300">
                <a:solidFill>
                  <a:schemeClr val="tx1"/>
                </a:solidFill>
                <a:latin typeface="Times" pitchFamily="18" charset="0"/>
              </a:defRPr>
            </a:lvl7pPr>
            <a:lvl8pPr marL="3243491" indent="-216233" eaLnBrk="0" fontAlgn="base" hangingPunct="0">
              <a:spcBef>
                <a:spcPct val="0"/>
              </a:spcBef>
              <a:spcAft>
                <a:spcPct val="0"/>
              </a:spcAft>
              <a:defRPr sz="2300">
                <a:solidFill>
                  <a:schemeClr val="tx1"/>
                </a:solidFill>
                <a:latin typeface="Times" pitchFamily="18" charset="0"/>
              </a:defRPr>
            </a:lvl8pPr>
            <a:lvl9pPr marL="3675957" indent="-216233" eaLnBrk="0" fontAlgn="base" hangingPunct="0">
              <a:spcBef>
                <a:spcPct val="0"/>
              </a:spcBef>
              <a:spcAft>
                <a:spcPct val="0"/>
              </a:spcAft>
              <a:defRPr sz="2300">
                <a:solidFill>
                  <a:schemeClr val="tx1"/>
                </a:solidFill>
                <a:latin typeface="Times" pitchFamily="18" charset="0"/>
              </a:defRPr>
            </a:lvl9pPr>
          </a:lstStyle>
          <a:p>
            <a:pPr eaLnBrk="1" hangingPunct="1"/>
            <a:fld id="{61742009-7D62-4A5D-ABC3-CEAFCDD4CD7E}" type="slidenum">
              <a:rPr lang="en-US" sz="1200">
                <a:solidFill>
                  <a:prstClr val="black"/>
                </a:solidFill>
                <a:latin typeface="Arial" charset="0"/>
              </a:rPr>
              <a:pPr eaLnBrk="1" hangingPunct="1"/>
              <a:t>50</a:t>
            </a:fld>
            <a:endParaRPr lang="en-US" sz="1200">
              <a:solidFill>
                <a:prstClr val="black"/>
              </a:solidFill>
              <a:latin typeface="Arial" charset="0"/>
            </a:endParaRPr>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charset="0"/>
            </a:endParaRPr>
          </a:p>
        </p:txBody>
      </p:sp>
    </p:spTree>
    <p:extLst>
      <p:ext uri="{BB962C8B-B14F-4D97-AF65-F5344CB8AC3E}">
        <p14:creationId xmlns:p14="http://schemas.microsoft.com/office/powerpoint/2010/main" val="27079443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pitchFamily="18" charset="0"/>
              </a:defRPr>
            </a:lvl1pPr>
            <a:lvl2pPr marL="702756" indent="-270291">
              <a:defRPr sz="2300">
                <a:solidFill>
                  <a:schemeClr val="tx1"/>
                </a:solidFill>
                <a:latin typeface="Times" pitchFamily="18" charset="0"/>
              </a:defRPr>
            </a:lvl2pPr>
            <a:lvl3pPr marL="1081164" indent="-216233">
              <a:defRPr sz="2300">
                <a:solidFill>
                  <a:schemeClr val="tx1"/>
                </a:solidFill>
                <a:latin typeface="Times" pitchFamily="18" charset="0"/>
              </a:defRPr>
            </a:lvl3pPr>
            <a:lvl4pPr marL="1513629" indent="-216233">
              <a:defRPr sz="2300">
                <a:solidFill>
                  <a:schemeClr val="tx1"/>
                </a:solidFill>
                <a:latin typeface="Times" pitchFamily="18" charset="0"/>
              </a:defRPr>
            </a:lvl4pPr>
            <a:lvl5pPr marL="1946095" indent="-216233">
              <a:defRPr sz="2300">
                <a:solidFill>
                  <a:schemeClr val="tx1"/>
                </a:solidFill>
                <a:latin typeface="Times" pitchFamily="18" charset="0"/>
              </a:defRPr>
            </a:lvl5pPr>
            <a:lvl6pPr marL="2378560" indent="-216233" eaLnBrk="0" fontAlgn="base" hangingPunct="0">
              <a:spcBef>
                <a:spcPct val="0"/>
              </a:spcBef>
              <a:spcAft>
                <a:spcPct val="0"/>
              </a:spcAft>
              <a:defRPr sz="2300">
                <a:solidFill>
                  <a:schemeClr val="tx1"/>
                </a:solidFill>
                <a:latin typeface="Times" pitchFamily="18" charset="0"/>
              </a:defRPr>
            </a:lvl6pPr>
            <a:lvl7pPr marL="2811026" indent="-216233" eaLnBrk="0" fontAlgn="base" hangingPunct="0">
              <a:spcBef>
                <a:spcPct val="0"/>
              </a:spcBef>
              <a:spcAft>
                <a:spcPct val="0"/>
              </a:spcAft>
              <a:defRPr sz="2300">
                <a:solidFill>
                  <a:schemeClr val="tx1"/>
                </a:solidFill>
                <a:latin typeface="Times" pitchFamily="18" charset="0"/>
              </a:defRPr>
            </a:lvl7pPr>
            <a:lvl8pPr marL="3243491" indent="-216233" eaLnBrk="0" fontAlgn="base" hangingPunct="0">
              <a:spcBef>
                <a:spcPct val="0"/>
              </a:spcBef>
              <a:spcAft>
                <a:spcPct val="0"/>
              </a:spcAft>
              <a:defRPr sz="2300">
                <a:solidFill>
                  <a:schemeClr val="tx1"/>
                </a:solidFill>
                <a:latin typeface="Times" pitchFamily="18" charset="0"/>
              </a:defRPr>
            </a:lvl8pPr>
            <a:lvl9pPr marL="3675957" indent="-216233" eaLnBrk="0" fontAlgn="base" hangingPunct="0">
              <a:spcBef>
                <a:spcPct val="0"/>
              </a:spcBef>
              <a:spcAft>
                <a:spcPct val="0"/>
              </a:spcAft>
              <a:defRPr sz="2300">
                <a:solidFill>
                  <a:schemeClr val="tx1"/>
                </a:solidFill>
                <a:latin typeface="Times" pitchFamily="18" charset="0"/>
              </a:defRPr>
            </a:lvl9pPr>
          </a:lstStyle>
          <a:p>
            <a:pPr eaLnBrk="1" hangingPunct="1"/>
            <a:fld id="{38F186D9-9102-448B-A457-6D0A271F86A1}" type="slidenum">
              <a:rPr lang="en-US" sz="1200">
                <a:solidFill>
                  <a:prstClr val="black"/>
                </a:solidFill>
                <a:latin typeface="Arial" charset="0"/>
              </a:rPr>
              <a:pPr eaLnBrk="1" hangingPunct="1"/>
              <a:t>51</a:t>
            </a:fld>
            <a:endParaRPr lang="en-US" sz="1200">
              <a:solidFill>
                <a:prstClr val="black"/>
              </a:solidFill>
              <a:latin typeface="Arial" charset="0"/>
            </a:endParaRPr>
          </a:p>
        </p:txBody>
      </p:sp>
      <p:sp>
        <p:nvSpPr>
          <p:cNvPr id="177155" name="Rectangle 2"/>
          <p:cNvSpPr>
            <a:spLocks noGrp="1" noRot="1" noChangeAspect="1" noChangeArrowheads="1" noTextEdit="1"/>
          </p:cNvSpPr>
          <p:nvPr>
            <p:ph type="sldImg"/>
          </p:nvPr>
        </p:nvSpPr>
        <p:spPr>
          <a:ln/>
        </p:spPr>
      </p:sp>
      <p:sp>
        <p:nvSpPr>
          <p:cNvPr id="177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charset="0"/>
            </a:endParaRPr>
          </a:p>
        </p:txBody>
      </p:sp>
    </p:spTree>
    <p:extLst>
      <p:ext uri="{BB962C8B-B14F-4D97-AF65-F5344CB8AC3E}">
        <p14:creationId xmlns:p14="http://schemas.microsoft.com/office/powerpoint/2010/main" val="93039051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pitchFamily="18" charset="0"/>
              </a:defRPr>
            </a:lvl1pPr>
            <a:lvl2pPr marL="702756" indent="-270291">
              <a:defRPr sz="2300">
                <a:solidFill>
                  <a:schemeClr val="tx1"/>
                </a:solidFill>
                <a:latin typeface="Times" pitchFamily="18" charset="0"/>
              </a:defRPr>
            </a:lvl2pPr>
            <a:lvl3pPr marL="1081164" indent="-216233">
              <a:defRPr sz="2300">
                <a:solidFill>
                  <a:schemeClr val="tx1"/>
                </a:solidFill>
                <a:latin typeface="Times" pitchFamily="18" charset="0"/>
              </a:defRPr>
            </a:lvl3pPr>
            <a:lvl4pPr marL="1513629" indent="-216233">
              <a:defRPr sz="2300">
                <a:solidFill>
                  <a:schemeClr val="tx1"/>
                </a:solidFill>
                <a:latin typeface="Times" pitchFamily="18" charset="0"/>
              </a:defRPr>
            </a:lvl4pPr>
            <a:lvl5pPr marL="1946095" indent="-216233">
              <a:defRPr sz="2300">
                <a:solidFill>
                  <a:schemeClr val="tx1"/>
                </a:solidFill>
                <a:latin typeface="Times" pitchFamily="18" charset="0"/>
              </a:defRPr>
            </a:lvl5pPr>
            <a:lvl6pPr marL="2378560" indent="-216233" eaLnBrk="0" fontAlgn="base" hangingPunct="0">
              <a:spcBef>
                <a:spcPct val="0"/>
              </a:spcBef>
              <a:spcAft>
                <a:spcPct val="0"/>
              </a:spcAft>
              <a:defRPr sz="2300">
                <a:solidFill>
                  <a:schemeClr val="tx1"/>
                </a:solidFill>
                <a:latin typeface="Times" pitchFamily="18" charset="0"/>
              </a:defRPr>
            </a:lvl6pPr>
            <a:lvl7pPr marL="2811026" indent="-216233" eaLnBrk="0" fontAlgn="base" hangingPunct="0">
              <a:spcBef>
                <a:spcPct val="0"/>
              </a:spcBef>
              <a:spcAft>
                <a:spcPct val="0"/>
              </a:spcAft>
              <a:defRPr sz="2300">
                <a:solidFill>
                  <a:schemeClr val="tx1"/>
                </a:solidFill>
                <a:latin typeface="Times" pitchFamily="18" charset="0"/>
              </a:defRPr>
            </a:lvl7pPr>
            <a:lvl8pPr marL="3243491" indent="-216233" eaLnBrk="0" fontAlgn="base" hangingPunct="0">
              <a:spcBef>
                <a:spcPct val="0"/>
              </a:spcBef>
              <a:spcAft>
                <a:spcPct val="0"/>
              </a:spcAft>
              <a:defRPr sz="2300">
                <a:solidFill>
                  <a:schemeClr val="tx1"/>
                </a:solidFill>
                <a:latin typeface="Times" pitchFamily="18" charset="0"/>
              </a:defRPr>
            </a:lvl8pPr>
            <a:lvl9pPr marL="3675957" indent="-216233" eaLnBrk="0" fontAlgn="base" hangingPunct="0">
              <a:spcBef>
                <a:spcPct val="0"/>
              </a:spcBef>
              <a:spcAft>
                <a:spcPct val="0"/>
              </a:spcAft>
              <a:defRPr sz="2300">
                <a:solidFill>
                  <a:schemeClr val="tx1"/>
                </a:solidFill>
                <a:latin typeface="Times" pitchFamily="18" charset="0"/>
              </a:defRPr>
            </a:lvl9pPr>
          </a:lstStyle>
          <a:p>
            <a:pPr eaLnBrk="1" hangingPunct="1"/>
            <a:fld id="{1938B35A-9E96-4C28-AEC5-E39FFC90CD05}" type="slidenum">
              <a:rPr lang="en-US" sz="1200">
                <a:solidFill>
                  <a:prstClr val="black"/>
                </a:solidFill>
                <a:latin typeface="Arial" charset="0"/>
              </a:rPr>
              <a:pPr eaLnBrk="1" hangingPunct="1"/>
              <a:t>52</a:t>
            </a:fld>
            <a:endParaRPr lang="en-US" sz="1200">
              <a:solidFill>
                <a:prstClr val="black"/>
              </a:solidFill>
              <a:latin typeface="Arial" charset="0"/>
            </a:endParaRPr>
          </a:p>
        </p:txBody>
      </p:sp>
      <p:sp>
        <p:nvSpPr>
          <p:cNvPr id="178179" name="Rectangle 2"/>
          <p:cNvSpPr>
            <a:spLocks noGrp="1" noRot="1" noChangeAspect="1" noChangeArrowheads="1" noTextEdit="1"/>
          </p:cNvSpPr>
          <p:nvPr>
            <p:ph type="sldImg"/>
          </p:nvPr>
        </p:nvSpPr>
        <p:spPr>
          <a:ln/>
        </p:spPr>
      </p:sp>
      <p:sp>
        <p:nvSpPr>
          <p:cNvPr id="178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charset="0"/>
            </a:endParaRPr>
          </a:p>
        </p:txBody>
      </p:sp>
    </p:spTree>
    <p:extLst>
      <p:ext uri="{BB962C8B-B14F-4D97-AF65-F5344CB8AC3E}">
        <p14:creationId xmlns:p14="http://schemas.microsoft.com/office/powerpoint/2010/main" val="73040283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pitchFamily="18" charset="0"/>
              </a:defRPr>
            </a:lvl1pPr>
            <a:lvl2pPr marL="702756" indent="-270291">
              <a:defRPr sz="2300">
                <a:solidFill>
                  <a:schemeClr val="tx1"/>
                </a:solidFill>
                <a:latin typeface="Times" pitchFamily="18" charset="0"/>
              </a:defRPr>
            </a:lvl2pPr>
            <a:lvl3pPr marL="1081164" indent="-216233">
              <a:defRPr sz="2300">
                <a:solidFill>
                  <a:schemeClr val="tx1"/>
                </a:solidFill>
                <a:latin typeface="Times" pitchFamily="18" charset="0"/>
              </a:defRPr>
            </a:lvl3pPr>
            <a:lvl4pPr marL="1513629" indent="-216233">
              <a:defRPr sz="2300">
                <a:solidFill>
                  <a:schemeClr val="tx1"/>
                </a:solidFill>
                <a:latin typeface="Times" pitchFamily="18" charset="0"/>
              </a:defRPr>
            </a:lvl4pPr>
            <a:lvl5pPr marL="1946095" indent="-216233">
              <a:defRPr sz="2300">
                <a:solidFill>
                  <a:schemeClr val="tx1"/>
                </a:solidFill>
                <a:latin typeface="Times" pitchFamily="18" charset="0"/>
              </a:defRPr>
            </a:lvl5pPr>
            <a:lvl6pPr marL="2378560" indent="-216233" eaLnBrk="0" fontAlgn="base" hangingPunct="0">
              <a:spcBef>
                <a:spcPct val="0"/>
              </a:spcBef>
              <a:spcAft>
                <a:spcPct val="0"/>
              </a:spcAft>
              <a:defRPr sz="2300">
                <a:solidFill>
                  <a:schemeClr val="tx1"/>
                </a:solidFill>
                <a:latin typeface="Times" pitchFamily="18" charset="0"/>
              </a:defRPr>
            </a:lvl6pPr>
            <a:lvl7pPr marL="2811026" indent="-216233" eaLnBrk="0" fontAlgn="base" hangingPunct="0">
              <a:spcBef>
                <a:spcPct val="0"/>
              </a:spcBef>
              <a:spcAft>
                <a:spcPct val="0"/>
              </a:spcAft>
              <a:defRPr sz="2300">
                <a:solidFill>
                  <a:schemeClr val="tx1"/>
                </a:solidFill>
                <a:latin typeface="Times" pitchFamily="18" charset="0"/>
              </a:defRPr>
            </a:lvl7pPr>
            <a:lvl8pPr marL="3243491" indent="-216233" eaLnBrk="0" fontAlgn="base" hangingPunct="0">
              <a:spcBef>
                <a:spcPct val="0"/>
              </a:spcBef>
              <a:spcAft>
                <a:spcPct val="0"/>
              </a:spcAft>
              <a:defRPr sz="2300">
                <a:solidFill>
                  <a:schemeClr val="tx1"/>
                </a:solidFill>
                <a:latin typeface="Times" pitchFamily="18" charset="0"/>
              </a:defRPr>
            </a:lvl8pPr>
            <a:lvl9pPr marL="3675957" indent="-216233" eaLnBrk="0" fontAlgn="base" hangingPunct="0">
              <a:spcBef>
                <a:spcPct val="0"/>
              </a:spcBef>
              <a:spcAft>
                <a:spcPct val="0"/>
              </a:spcAft>
              <a:defRPr sz="2300">
                <a:solidFill>
                  <a:schemeClr val="tx1"/>
                </a:solidFill>
                <a:latin typeface="Times" pitchFamily="18" charset="0"/>
              </a:defRPr>
            </a:lvl9pPr>
          </a:lstStyle>
          <a:p>
            <a:pPr eaLnBrk="1" hangingPunct="1"/>
            <a:fld id="{431CD8DB-F8FC-4DCE-91AB-BC233104465C}" type="slidenum">
              <a:rPr lang="en-US" sz="1200">
                <a:solidFill>
                  <a:prstClr val="black"/>
                </a:solidFill>
                <a:latin typeface="Arial" charset="0"/>
              </a:rPr>
              <a:pPr eaLnBrk="1" hangingPunct="1"/>
              <a:t>53</a:t>
            </a:fld>
            <a:endParaRPr lang="en-US" sz="1200">
              <a:solidFill>
                <a:prstClr val="black"/>
              </a:solidFill>
              <a:latin typeface="Arial" charset="0"/>
            </a:endParaRPr>
          </a:p>
        </p:txBody>
      </p:sp>
      <p:sp>
        <p:nvSpPr>
          <p:cNvPr id="179203" name="Rectangle 2"/>
          <p:cNvSpPr>
            <a:spLocks noGrp="1" noRot="1" noChangeAspect="1" noChangeArrowheads="1" noTextEdit="1"/>
          </p:cNvSpPr>
          <p:nvPr>
            <p:ph type="sldImg"/>
          </p:nvPr>
        </p:nvSpPr>
        <p:spPr>
          <a:ln/>
        </p:spPr>
      </p:sp>
      <p:sp>
        <p:nvSpPr>
          <p:cNvPr id="179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charset="0"/>
            </a:endParaRPr>
          </a:p>
        </p:txBody>
      </p:sp>
    </p:spTree>
    <p:extLst>
      <p:ext uri="{BB962C8B-B14F-4D97-AF65-F5344CB8AC3E}">
        <p14:creationId xmlns:p14="http://schemas.microsoft.com/office/powerpoint/2010/main" val="29086838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endParaRPr lang="en-US" smtClean="0">
              <a:latin typeface="Times" charset="0"/>
              <a:ea typeface="ＭＳ Ｐゴシック" pitchFamily="34" charset="-128"/>
            </a:endParaRPr>
          </a:p>
        </p:txBody>
      </p:sp>
    </p:spTree>
    <p:extLst>
      <p:ext uri="{BB962C8B-B14F-4D97-AF65-F5344CB8AC3E}">
        <p14:creationId xmlns:p14="http://schemas.microsoft.com/office/powerpoint/2010/main" val="39349557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52016" y="9431814"/>
            <a:ext cx="2945659" cy="496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pPr algn="r"/>
            <a:fld id="{5B00249F-1FE3-48B0-9FEC-B046B866AFEB}" type="slidenum">
              <a:rPr lang="en-US" sz="1200"/>
              <a:pPr algn="r"/>
              <a:t>58</a:t>
            </a:fld>
            <a:endParaRPr lang="en-US" sz="12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90477235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9858763D-FF62-4598-A404-5C4D8379835C}" type="slidenum">
              <a:rPr lang="en-US" sz="1200" smtClean="0"/>
              <a:pPr/>
              <a:t>59</a:t>
            </a:fld>
            <a:endParaRPr lang="en-US" sz="1200" dirty="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2917627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9DB92E7B-AD2C-4177-B4B3-7AD423B77050}" type="slidenum">
              <a:rPr lang="en-US" sz="1200" smtClean="0"/>
              <a:pPr/>
              <a:t>11</a:t>
            </a:fld>
            <a:endParaRPr lang="en-US" sz="1200" dirty="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415064594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charset="0"/>
                <a:ea typeface="MS PGothic" charset="0"/>
                <a:cs typeface="MS PGothic" charset="0"/>
              </a:defRPr>
            </a:lvl1pPr>
            <a:lvl2pPr marL="702756" indent="-270291">
              <a:defRPr sz="2300">
                <a:solidFill>
                  <a:schemeClr val="tx1"/>
                </a:solidFill>
                <a:latin typeface="Times" charset="0"/>
                <a:ea typeface="MS PGothic" charset="0"/>
                <a:cs typeface="MS PGothic" charset="0"/>
              </a:defRPr>
            </a:lvl2pPr>
            <a:lvl3pPr marL="1081164" indent="-216233">
              <a:defRPr sz="2300">
                <a:solidFill>
                  <a:schemeClr val="tx1"/>
                </a:solidFill>
                <a:latin typeface="Times" charset="0"/>
                <a:ea typeface="MS PGothic" charset="0"/>
                <a:cs typeface="MS PGothic" charset="0"/>
              </a:defRPr>
            </a:lvl3pPr>
            <a:lvl4pPr marL="1513629" indent="-216233">
              <a:defRPr sz="2300">
                <a:solidFill>
                  <a:schemeClr val="tx1"/>
                </a:solidFill>
                <a:latin typeface="Times" charset="0"/>
                <a:ea typeface="MS PGothic" charset="0"/>
                <a:cs typeface="MS PGothic" charset="0"/>
              </a:defRPr>
            </a:lvl4pPr>
            <a:lvl5pPr marL="1946095" indent="-216233">
              <a:defRPr sz="2300">
                <a:solidFill>
                  <a:schemeClr val="tx1"/>
                </a:solidFill>
                <a:latin typeface="Times" charset="0"/>
                <a:ea typeface="MS PGothic" charset="0"/>
                <a:cs typeface="MS PGothic" charset="0"/>
              </a:defRPr>
            </a:lvl5pPr>
            <a:lvl6pPr marL="2378560" indent="-216233" eaLnBrk="0" fontAlgn="base" hangingPunct="0">
              <a:spcBef>
                <a:spcPct val="0"/>
              </a:spcBef>
              <a:spcAft>
                <a:spcPct val="0"/>
              </a:spcAft>
              <a:defRPr sz="2300">
                <a:solidFill>
                  <a:schemeClr val="tx1"/>
                </a:solidFill>
                <a:latin typeface="Times" charset="0"/>
                <a:ea typeface="MS PGothic" charset="0"/>
                <a:cs typeface="MS PGothic" charset="0"/>
              </a:defRPr>
            </a:lvl6pPr>
            <a:lvl7pPr marL="2811026" indent="-216233" eaLnBrk="0" fontAlgn="base" hangingPunct="0">
              <a:spcBef>
                <a:spcPct val="0"/>
              </a:spcBef>
              <a:spcAft>
                <a:spcPct val="0"/>
              </a:spcAft>
              <a:defRPr sz="2300">
                <a:solidFill>
                  <a:schemeClr val="tx1"/>
                </a:solidFill>
                <a:latin typeface="Times" charset="0"/>
                <a:ea typeface="MS PGothic" charset="0"/>
                <a:cs typeface="MS PGothic" charset="0"/>
              </a:defRPr>
            </a:lvl7pPr>
            <a:lvl8pPr marL="3243491" indent="-216233" eaLnBrk="0" fontAlgn="base" hangingPunct="0">
              <a:spcBef>
                <a:spcPct val="0"/>
              </a:spcBef>
              <a:spcAft>
                <a:spcPct val="0"/>
              </a:spcAft>
              <a:defRPr sz="2300">
                <a:solidFill>
                  <a:schemeClr val="tx1"/>
                </a:solidFill>
                <a:latin typeface="Times" charset="0"/>
                <a:ea typeface="MS PGothic" charset="0"/>
                <a:cs typeface="MS PGothic" charset="0"/>
              </a:defRPr>
            </a:lvl8pPr>
            <a:lvl9pPr marL="3675957" indent="-216233" eaLnBrk="0" fontAlgn="base" hangingPunct="0">
              <a:spcBef>
                <a:spcPct val="0"/>
              </a:spcBef>
              <a:spcAft>
                <a:spcPct val="0"/>
              </a:spcAft>
              <a:defRPr sz="2300">
                <a:solidFill>
                  <a:schemeClr val="tx1"/>
                </a:solidFill>
                <a:latin typeface="Times" charset="0"/>
                <a:ea typeface="MS PGothic" charset="0"/>
                <a:cs typeface="MS PGothic" charset="0"/>
              </a:defRPr>
            </a:lvl9pPr>
          </a:lstStyle>
          <a:p>
            <a:pPr eaLnBrk="1" hangingPunct="1"/>
            <a:fld id="{ADD44C69-251B-1441-AAD6-1E472DE50C0B}" type="slidenum">
              <a:rPr lang="en-US" sz="1100"/>
              <a:pPr eaLnBrk="1" hangingPunct="1"/>
              <a:t>60</a:t>
            </a:fld>
            <a:endParaRPr lang="en-US" sz="110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ea typeface="MS PGothic" charset="0"/>
            </a:endParaRPr>
          </a:p>
        </p:txBody>
      </p:sp>
    </p:spTree>
    <p:extLst>
      <p:ext uri="{BB962C8B-B14F-4D97-AF65-F5344CB8AC3E}">
        <p14:creationId xmlns:p14="http://schemas.microsoft.com/office/powerpoint/2010/main" val="396525151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charset="0"/>
                <a:ea typeface="MS PGothic" charset="0"/>
                <a:cs typeface="MS PGothic" charset="0"/>
              </a:defRPr>
            </a:lvl1pPr>
            <a:lvl2pPr marL="702756" indent="-270291">
              <a:defRPr sz="2300">
                <a:solidFill>
                  <a:schemeClr val="tx1"/>
                </a:solidFill>
                <a:latin typeface="Times" charset="0"/>
                <a:ea typeface="MS PGothic" charset="0"/>
                <a:cs typeface="MS PGothic" charset="0"/>
              </a:defRPr>
            </a:lvl2pPr>
            <a:lvl3pPr marL="1081164" indent="-216233">
              <a:defRPr sz="2300">
                <a:solidFill>
                  <a:schemeClr val="tx1"/>
                </a:solidFill>
                <a:latin typeface="Times" charset="0"/>
                <a:ea typeface="MS PGothic" charset="0"/>
                <a:cs typeface="MS PGothic" charset="0"/>
              </a:defRPr>
            </a:lvl3pPr>
            <a:lvl4pPr marL="1513629" indent="-216233">
              <a:defRPr sz="2300">
                <a:solidFill>
                  <a:schemeClr val="tx1"/>
                </a:solidFill>
                <a:latin typeface="Times" charset="0"/>
                <a:ea typeface="MS PGothic" charset="0"/>
                <a:cs typeface="MS PGothic" charset="0"/>
              </a:defRPr>
            </a:lvl4pPr>
            <a:lvl5pPr marL="1946095" indent="-216233">
              <a:defRPr sz="2300">
                <a:solidFill>
                  <a:schemeClr val="tx1"/>
                </a:solidFill>
                <a:latin typeface="Times" charset="0"/>
                <a:ea typeface="MS PGothic" charset="0"/>
                <a:cs typeface="MS PGothic" charset="0"/>
              </a:defRPr>
            </a:lvl5pPr>
            <a:lvl6pPr marL="2378560" indent="-216233" eaLnBrk="0" fontAlgn="base" hangingPunct="0">
              <a:spcBef>
                <a:spcPct val="0"/>
              </a:spcBef>
              <a:spcAft>
                <a:spcPct val="0"/>
              </a:spcAft>
              <a:defRPr sz="2300">
                <a:solidFill>
                  <a:schemeClr val="tx1"/>
                </a:solidFill>
                <a:latin typeface="Times" charset="0"/>
                <a:ea typeface="MS PGothic" charset="0"/>
                <a:cs typeface="MS PGothic" charset="0"/>
              </a:defRPr>
            </a:lvl6pPr>
            <a:lvl7pPr marL="2811026" indent="-216233" eaLnBrk="0" fontAlgn="base" hangingPunct="0">
              <a:spcBef>
                <a:spcPct val="0"/>
              </a:spcBef>
              <a:spcAft>
                <a:spcPct val="0"/>
              </a:spcAft>
              <a:defRPr sz="2300">
                <a:solidFill>
                  <a:schemeClr val="tx1"/>
                </a:solidFill>
                <a:latin typeface="Times" charset="0"/>
                <a:ea typeface="MS PGothic" charset="0"/>
                <a:cs typeface="MS PGothic" charset="0"/>
              </a:defRPr>
            </a:lvl7pPr>
            <a:lvl8pPr marL="3243491" indent="-216233" eaLnBrk="0" fontAlgn="base" hangingPunct="0">
              <a:spcBef>
                <a:spcPct val="0"/>
              </a:spcBef>
              <a:spcAft>
                <a:spcPct val="0"/>
              </a:spcAft>
              <a:defRPr sz="2300">
                <a:solidFill>
                  <a:schemeClr val="tx1"/>
                </a:solidFill>
                <a:latin typeface="Times" charset="0"/>
                <a:ea typeface="MS PGothic" charset="0"/>
                <a:cs typeface="MS PGothic" charset="0"/>
              </a:defRPr>
            </a:lvl8pPr>
            <a:lvl9pPr marL="3675957" indent="-216233" eaLnBrk="0" fontAlgn="base" hangingPunct="0">
              <a:spcBef>
                <a:spcPct val="0"/>
              </a:spcBef>
              <a:spcAft>
                <a:spcPct val="0"/>
              </a:spcAft>
              <a:defRPr sz="2300">
                <a:solidFill>
                  <a:schemeClr val="tx1"/>
                </a:solidFill>
                <a:latin typeface="Times" charset="0"/>
                <a:ea typeface="MS PGothic" charset="0"/>
                <a:cs typeface="MS PGothic" charset="0"/>
              </a:defRPr>
            </a:lvl9pPr>
          </a:lstStyle>
          <a:p>
            <a:pPr eaLnBrk="1" hangingPunct="1"/>
            <a:fld id="{51FF54A1-60AC-5C43-B2D7-D2ABBC862E02}" type="slidenum">
              <a:rPr lang="en-US" sz="1100"/>
              <a:pPr eaLnBrk="1" hangingPunct="1"/>
              <a:t>61</a:t>
            </a:fld>
            <a:endParaRPr lang="en-US" sz="110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ea typeface="MS PGothic" charset="0"/>
            </a:endParaRPr>
          </a:p>
        </p:txBody>
      </p:sp>
    </p:spTree>
    <p:extLst>
      <p:ext uri="{BB962C8B-B14F-4D97-AF65-F5344CB8AC3E}">
        <p14:creationId xmlns:p14="http://schemas.microsoft.com/office/powerpoint/2010/main" val="33455342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charset="0"/>
                <a:ea typeface="MS PGothic" charset="0"/>
                <a:cs typeface="MS PGothic" charset="0"/>
              </a:defRPr>
            </a:lvl1pPr>
            <a:lvl2pPr marL="702756" indent="-270291">
              <a:defRPr sz="2300">
                <a:solidFill>
                  <a:schemeClr val="tx1"/>
                </a:solidFill>
                <a:latin typeface="Times" charset="0"/>
                <a:ea typeface="MS PGothic" charset="0"/>
                <a:cs typeface="MS PGothic" charset="0"/>
              </a:defRPr>
            </a:lvl2pPr>
            <a:lvl3pPr marL="1081164" indent="-216233">
              <a:defRPr sz="2300">
                <a:solidFill>
                  <a:schemeClr val="tx1"/>
                </a:solidFill>
                <a:latin typeface="Times" charset="0"/>
                <a:ea typeface="MS PGothic" charset="0"/>
                <a:cs typeface="MS PGothic" charset="0"/>
              </a:defRPr>
            </a:lvl3pPr>
            <a:lvl4pPr marL="1513629" indent="-216233">
              <a:defRPr sz="2300">
                <a:solidFill>
                  <a:schemeClr val="tx1"/>
                </a:solidFill>
                <a:latin typeface="Times" charset="0"/>
                <a:ea typeface="MS PGothic" charset="0"/>
                <a:cs typeface="MS PGothic" charset="0"/>
              </a:defRPr>
            </a:lvl4pPr>
            <a:lvl5pPr marL="1946095" indent="-216233">
              <a:defRPr sz="2300">
                <a:solidFill>
                  <a:schemeClr val="tx1"/>
                </a:solidFill>
                <a:latin typeface="Times" charset="0"/>
                <a:ea typeface="MS PGothic" charset="0"/>
                <a:cs typeface="MS PGothic" charset="0"/>
              </a:defRPr>
            </a:lvl5pPr>
            <a:lvl6pPr marL="2378560" indent="-216233" eaLnBrk="0" fontAlgn="base" hangingPunct="0">
              <a:spcBef>
                <a:spcPct val="0"/>
              </a:spcBef>
              <a:spcAft>
                <a:spcPct val="0"/>
              </a:spcAft>
              <a:defRPr sz="2300">
                <a:solidFill>
                  <a:schemeClr val="tx1"/>
                </a:solidFill>
                <a:latin typeface="Times" charset="0"/>
                <a:ea typeface="MS PGothic" charset="0"/>
                <a:cs typeface="MS PGothic" charset="0"/>
              </a:defRPr>
            </a:lvl6pPr>
            <a:lvl7pPr marL="2811026" indent="-216233" eaLnBrk="0" fontAlgn="base" hangingPunct="0">
              <a:spcBef>
                <a:spcPct val="0"/>
              </a:spcBef>
              <a:spcAft>
                <a:spcPct val="0"/>
              </a:spcAft>
              <a:defRPr sz="2300">
                <a:solidFill>
                  <a:schemeClr val="tx1"/>
                </a:solidFill>
                <a:latin typeface="Times" charset="0"/>
                <a:ea typeface="MS PGothic" charset="0"/>
                <a:cs typeface="MS PGothic" charset="0"/>
              </a:defRPr>
            </a:lvl7pPr>
            <a:lvl8pPr marL="3243491" indent="-216233" eaLnBrk="0" fontAlgn="base" hangingPunct="0">
              <a:spcBef>
                <a:spcPct val="0"/>
              </a:spcBef>
              <a:spcAft>
                <a:spcPct val="0"/>
              </a:spcAft>
              <a:defRPr sz="2300">
                <a:solidFill>
                  <a:schemeClr val="tx1"/>
                </a:solidFill>
                <a:latin typeface="Times" charset="0"/>
                <a:ea typeface="MS PGothic" charset="0"/>
                <a:cs typeface="MS PGothic" charset="0"/>
              </a:defRPr>
            </a:lvl8pPr>
            <a:lvl9pPr marL="3675957" indent="-216233" eaLnBrk="0" fontAlgn="base" hangingPunct="0">
              <a:spcBef>
                <a:spcPct val="0"/>
              </a:spcBef>
              <a:spcAft>
                <a:spcPct val="0"/>
              </a:spcAft>
              <a:defRPr sz="2300">
                <a:solidFill>
                  <a:schemeClr val="tx1"/>
                </a:solidFill>
                <a:latin typeface="Times" charset="0"/>
                <a:ea typeface="MS PGothic" charset="0"/>
                <a:cs typeface="MS PGothic" charset="0"/>
              </a:defRPr>
            </a:lvl9pPr>
          </a:lstStyle>
          <a:p>
            <a:pPr eaLnBrk="1" hangingPunct="1"/>
            <a:fld id="{1405BA9B-298C-3D4F-868D-1B3B542A8429}" type="slidenum">
              <a:rPr lang="en-US" sz="1100"/>
              <a:pPr eaLnBrk="1" hangingPunct="1"/>
              <a:t>62</a:t>
            </a:fld>
            <a:endParaRPr lang="en-US" sz="110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ea typeface="MS PGothic" charset="0"/>
            </a:endParaRPr>
          </a:p>
        </p:txBody>
      </p:sp>
    </p:spTree>
    <p:extLst>
      <p:ext uri="{BB962C8B-B14F-4D97-AF65-F5344CB8AC3E}">
        <p14:creationId xmlns:p14="http://schemas.microsoft.com/office/powerpoint/2010/main" val="2632674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charset="0"/>
                <a:ea typeface="MS PGothic" charset="0"/>
                <a:cs typeface="MS PGothic" charset="0"/>
              </a:defRPr>
            </a:lvl1pPr>
            <a:lvl2pPr marL="702756" indent="-270291">
              <a:defRPr sz="2300">
                <a:solidFill>
                  <a:schemeClr val="tx1"/>
                </a:solidFill>
                <a:latin typeface="Times" charset="0"/>
                <a:ea typeface="MS PGothic" charset="0"/>
                <a:cs typeface="MS PGothic" charset="0"/>
              </a:defRPr>
            </a:lvl2pPr>
            <a:lvl3pPr marL="1081164" indent="-216233">
              <a:defRPr sz="2300">
                <a:solidFill>
                  <a:schemeClr val="tx1"/>
                </a:solidFill>
                <a:latin typeface="Times" charset="0"/>
                <a:ea typeface="MS PGothic" charset="0"/>
                <a:cs typeface="MS PGothic" charset="0"/>
              </a:defRPr>
            </a:lvl3pPr>
            <a:lvl4pPr marL="1513629" indent="-216233">
              <a:defRPr sz="2300">
                <a:solidFill>
                  <a:schemeClr val="tx1"/>
                </a:solidFill>
                <a:latin typeface="Times" charset="0"/>
                <a:ea typeface="MS PGothic" charset="0"/>
                <a:cs typeface="MS PGothic" charset="0"/>
              </a:defRPr>
            </a:lvl4pPr>
            <a:lvl5pPr marL="1946095" indent="-216233">
              <a:defRPr sz="2300">
                <a:solidFill>
                  <a:schemeClr val="tx1"/>
                </a:solidFill>
                <a:latin typeface="Times" charset="0"/>
                <a:ea typeface="MS PGothic" charset="0"/>
                <a:cs typeface="MS PGothic" charset="0"/>
              </a:defRPr>
            </a:lvl5pPr>
            <a:lvl6pPr marL="2378560" indent="-216233" eaLnBrk="0" fontAlgn="base" hangingPunct="0">
              <a:spcBef>
                <a:spcPct val="0"/>
              </a:spcBef>
              <a:spcAft>
                <a:spcPct val="0"/>
              </a:spcAft>
              <a:defRPr sz="2300">
                <a:solidFill>
                  <a:schemeClr val="tx1"/>
                </a:solidFill>
                <a:latin typeface="Times" charset="0"/>
                <a:ea typeface="MS PGothic" charset="0"/>
                <a:cs typeface="MS PGothic" charset="0"/>
              </a:defRPr>
            </a:lvl6pPr>
            <a:lvl7pPr marL="2811026" indent="-216233" eaLnBrk="0" fontAlgn="base" hangingPunct="0">
              <a:spcBef>
                <a:spcPct val="0"/>
              </a:spcBef>
              <a:spcAft>
                <a:spcPct val="0"/>
              </a:spcAft>
              <a:defRPr sz="2300">
                <a:solidFill>
                  <a:schemeClr val="tx1"/>
                </a:solidFill>
                <a:latin typeface="Times" charset="0"/>
                <a:ea typeface="MS PGothic" charset="0"/>
                <a:cs typeface="MS PGothic" charset="0"/>
              </a:defRPr>
            </a:lvl7pPr>
            <a:lvl8pPr marL="3243491" indent="-216233" eaLnBrk="0" fontAlgn="base" hangingPunct="0">
              <a:spcBef>
                <a:spcPct val="0"/>
              </a:spcBef>
              <a:spcAft>
                <a:spcPct val="0"/>
              </a:spcAft>
              <a:defRPr sz="2300">
                <a:solidFill>
                  <a:schemeClr val="tx1"/>
                </a:solidFill>
                <a:latin typeface="Times" charset="0"/>
                <a:ea typeface="MS PGothic" charset="0"/>
                <a:cs typeface="MS PGothic" charset="0"/>
              </a:defRPr>
            </a:lvl8pPr>
            <a:lvl9pPr marL="3675957" indent="-216233" eaLnBrk="0" fontAlgn="base" hangingPunct="0">
              <a:spcBef>
                <a:spcPct val="0"/>
              </a:spcBef>
              <a:spcAft>
                <a:spcPct val="0"/>
              </a:spcAft>
              <a:defRPr sz="2300">
                <a:solidFill>
                  <a:schemeClr val="tx1"/>
                </a:solidFill>
                <a:latin typeface="Times" charset="0"/>
                <a:ea typeface="MS PGothic" charset="0"/>
                <a:cs typeface="MS PGothic" charset="0"/>
              </a:defRPr>
            </a:lvl9pPr>
          </a:lstStyle>
          <a:p>
            <a:pPr eaLnBrk="1" hangingPunct="1"/>
            <a:fld id="{43FDA195-5D6B-E14C-B178-9E1E9B88E85F}" type="slidenum">
              <a:rPr lang="en-US" sz="1100"/>
              <a:pPr eaLnBrk="1" hangingPunct="1"/>
              <a:t>63</a:t>
            </a:fld>
            <a:endParaRPr lang="en-US" sz="110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ea typeface="MS PGothic" charset="0"/>
            </a:endParaRPr>
          </a:p>
        </p:txBody>
      </p:sp>
    </p:spTree>
    <p:extLst>
      <p:ext uri="{BB962C8B-B14F-4D97-AF65-F5344CB8AC3E}">
        <p14:creationId xmlns:p14="http://schemas.microsoft.com/office/powerpoint/2010/main" val="146415498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charset="0"/>
                <a:ea typeface="MS PGothic" charset="0"/>
                <a:cs typeface="MS PGothic" charset="0"/>
              </a:defRPr>
            </a:lvl1pPr>
            <a:lvl2pPr marL="702756" indent="-270291">
              <a:defRPr sz="2300">
                <a:solidFill>
                  <a:schemeClr val="tx1"/>
                </a:solidFill>
                <a:latin typeface="Times" charset="0"/>
                <a:ea typeface="MS PGothic" charset="0"/>
                <a:cs typeface="MS PGothic" charset="0"/>
              </a:defRPr>
            </a:lvl2pPr>
            <a:lvl3pPr marL="1081164" indent="-216233">
              <a:defRPr sz="2300">
                <a:solidFill>
                  <a:schemeClr val="tx1"/>
                </a:solidFill>
                <a:latin typeface="Times" charset="0"/>
                <a:ea typeface="MS PGothic" charset="0"/>
                <a:cs typeface="MS PGothic" charset="0"/>
              </a:defRPr>
            </a:lvl3pPr>
            <a:lvl4pPr marL="1513629" indent="-216233">
              <a:defRPr sz="2300">
                <a:solidFill>
                  <a:schemeClr val="tx1"/>
                </a:solidFill>
                <a:latin typeface="Times" charset="0"/>
                <a:ea typeface="MS PGothic" charset="0"/>
                <a:cs typeface="MS PGothic" charset="0"/>
              </a:defRPr>
            </a:lvl4pPr>
            <a:lvl5pPr marL="1946095" indent="-216233">
              <a:defRPr sz="2300">
                <a:solidFill>
                  <a:schemeClr val="tx1"/>
                </a:solidFill>
                <a:latin typeface="Times" charset="0"/>
                <a:ea typeface="MS PGothic" charset="0"/>
                <a:cs typeface="MS PGothic" charset="0"/>
              </a:defRPr>
            </a:lvl5pPr>
            <a:lvl6pPr marL="2378560" indent="-216233" eaLnBrk="0" fontAlgn="base" hangingPunct="0">
              <a:spcBef>
                <a:spcPct val="0"/>
              </a:spcBef>
              <a:spcAft>
                <a:spcPct val="0"/>
              </a:spcAft>
              <a:defRPr sz="2300">
                <a:solidFill>
                  <a:schemeClr val="tx1"/>
                </a:solidFill>
                <a:latin typeface="Times" charset="0"/>
                <a:ea typeface="MS PGothic" charset="0"/>
                <a:cs typeface="MS PGothic" charset="0"/>
              </a:defRPr>
            </a:lvl6pPr>
            <a:lvl7pPr marL="2811026" indent="-216233" eaLnBrk="0" fontAlgn="base" hangingPunct="0">
              <a:spcBef>
                <a:spcPct val="0"/>
              </a:spcBef>
              <a:spcAft>
                <a:spcPct val="0"/>
              </a:spcAft>
              <a:defRPr sz="2300">
                <a:solidFill>
                  <a:schemeClr val="tx1"/>
                </a:solidFill>
                <a:latin typeface="Times" charset="0"/>
                <a:ea typeface="MS PGothic" charset="0"/>
                <a:cs typeface="MS PGothic" charset="0"/>
              </a:defRPr>
            </a:lvl7pPr>
            <a:lvl8pPr marL="3243491" indent="-216233" eaLnBrk="0" fontAlgn="base" hangingPunct="0">
              <a:spcBef>
                <a:spcPct val="0"/>
              </a:spcBef>
              <a:spcAft>
                <a:spcPct val="0"/>
              </a:spcAft>
              <a:defRPr sz="2300">
                <a:solidFill>
                  <a:schemeClr val="tx1"/>
                </a:solidFill>
                <a:latin typeface="Times" charset="0"/>
                <a:ea typeface="MS PGothic" charset="0"/>
                <a:cs typeface="MS PGothic" charset="0"/>
              </a:defRPr>
            </a:lvl8pPr>
            <a:lvl9pPr marL="3675957" indent="-216233" eaLnBrk="0" fontAlgn="base" hangingPunct="0">
              <a:spcBef>
                <a:spcPct val="0"/>
              </a:spcBef>
              <a:spcAft>
                <a:spcPct val="0"/>
              </a:spcAft>
              <a:defRPr sz="2300">
                <a:solidFill>
                  <a:schemeClr val="tx1"/>
                </a:solidFill>
                <a:latin typeface="Times" charset="0"/>
                <a:ea typeface="MS PGothic" charset="0"/>
                <a:cs typeface="MS PGothic" charset="0"/>
              </a:defRPr>
            </a:lvl9pPr>
          </a:lstStyle>
          <a:p>
            <a:pPr eaLnBrk="1" hangingPunct="1"/>
            <a:fld id="{9C52B588-7633-0743-B003-F04F1BED96BA}" type="slidenum">
              <a:rPr lang="en-US" sz="1100"/>
              <a:pPr eaLnBrk="1" hangingPunct="1"/>
              <a:t>64</a:t>
            </a:fld>
            <a:endParaRPr lang="en-US" sz="110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dirty="0">
              <a:ea typeface="MS PGothic" charset="0"/>
            </a:endParaRPr>
          </a:p>
        </p:txBody>
      </p:sp>
    </p:spTree>
    <p:extLst>
      <p:ext uri="{BB962C8B-B14F-4D97-AF65-F5344CB8AC3E}">
        <p14:creationId xmlns:p14="http://schemas.microsoft.com/office/powerpoint/2010/main" val="170218750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charset="0"/>
                <a:ea typeface="MS PGothic" charset="0"/>
                <a:cs typeface="MS PGothic" charset="0"/>
              </a:defRPr>
            </a:lvl1pPr>
            <a:lvl2pPr marL="702756" indent="-270291">
              <a:defRPr sz="2300">
                <a:solidFill>
                  <a:schemeClr val="tx1"/>
                </a:solidFill>
                <a:latin typeface="Times" charset="0"/>
                <a:ea typeface="MS PGothic" charset="0"/>
                <a:cs typeface="MS PGothic" charset="0"/>
              </a:defRPr>
            </a:lvl2pPr>
            <a:lvl3pPr marL="1081164" indent="-216233">
              <a:defRPr sz="2300">
                <a:solidFill>
                  <a:schemeClr val="tx1"/>
                </a:solidFill>
                <a:latin typeface="Times" charset="0"/>
                <a:ea typeface="MS PGothic" charset="0"/>
                <a:cs typeface="MS PGothic" charset="0"/>
              </a:defRPr>
            </a:lvl3pPr>
            <a:lvl4pPr marL="1513629" indent="-216233">
              <a:defRPr sz="2300">
                <a:solidFill>
                  <a:schemeClr val="tx1"/>
                </a:solidFill>
                <a:latin typeface="Times" charset="0"/>
                <a:ea typeface="MS PGothic" charset="0"/>
                <a:cs typeface="MS PGothic" charset="0"/>
              </a:defRPr>
            </a:lvl4pPr>
            <a:lvl5pPr marL="1946095" indent="-216233">
              <a:defRPr sz="2300">
                <a:solidFill>
                  <a:schemeClr val="tx1"/>
                </a:solidFill>
                <a:latin typeface="Times" charset="0"/>
                <a:ea typeface="MS PGothic" charset="0"/>
                <a:cs typeface="MS PGothic" charset="0"/>
              </a:defRPr>
            </a:lvl5pPr>
            <a:lvl6pPr marL="2378560" indent="-216233" eaLnBrk="0" fontAlgn="base" hangingPunct="0">
              <a:spcBef>
                <a:spcPct val="0"/>
              </a:spcBef>
              <a:spcAft>
                <a:spcPct val="0"/>
              </a:spcAft>
              <a:defRPr sz="2300">
                <a:solidFill>
                  <a:schemeClr val="tx1"/>
                </a:solidFill>
                <a:latin typeface="Times" charset="0"/>
                <a:ea typeface="MS PGothic" charset="0"/>
                <a:cs typeface="MS PGothic" charset="0"/>
              </a:defRPr>
            </a:lvl6pPr>
            <a:lvl7pPr marL="2811026" indent="-216233" eaLnBrk="0" fontAlgn="base" hangingPunct="0">
              <a:spcBef>
                <a:spcPct val="0"/>
              </a:spcBef>
              <a:spcAft>
                <a:spcPct val="0"/>
              </a:spcAft>
              <a:defRPr sz="2300">
                <a:solidFill>
                  <a:schemeClr val="tx1"/>
                </a:solidFill>
                <a:latin typeface="Times" charset="0"/>
                <a:ea typeface="MS PGothic" charset="0"/>
                <a:cs typeface="MS PGothic" charset="0"/>
              </a:defRPr>
            </a:lvl7pPr>
            <a:lvl8pPr marL="3243491" indent="-216233" eaLnBrk="0" fontAlgn="base" hangingPunct="0">
              <a:spcBef>
                <a:spcPct val="0"/>
              </a:spcBef>
              <a:spcAft>
                <a:spcPct val="0"/>
              </a:spcAft>
              <a:defRPr sz="2300">
                <a:solidFill>
                  <a:schemeClr val="tx1"/>
                </a:solidFill>
                <a:latin typeface="Times" charset="0"/>
                <a:ea typeface="MS PGothic" charset="0"/>
                <a:cs typeface="MS PGothic" charset="0"/>
              </a:defRPr>
            </a:lvl8pPr>
            <a:lvl9pPr marL="3675957" indent="-216233" eaLnBrk="0" fontAlgn="base" hangingPunct="0">
              <a:spcBef>
                <a:spcPct val="0"/>
              </a:spcBef>
              <a:spcAft>
                <a:spcPct val="0"/>
              </a:spcAft>
              <a:defRPr sz="2300">
                <a:solidFill>
                  <a:schemeClr val="tx1"/>
                </a:solidFill>
                <a:latin typeface="Times" charset="0"/>
                <a:ea typeface="MS PGothic" charset="0"/>
                <a:cs typeface="MS PGothic" charset="0"/>
              </a:defRPr>
            </a:lvl9pPr>
          </a:lstStyle>
          <a:p>
            <a:pPr eaLnBrk="1" hangingPunct="1"/>
            <a:fld id="{2A79B596-5FC6-5346-9681-1EFD67C84594}" type="slidenum">
              <a:rPr lang="en-US" sz="1200">
                <a:latin typeface="Arial" charset="0"/>
              </a:rPr>
              <a:pPr eaLnBrk="1" hangingPunct="1"/>
              <a:t>65</a:t>
            </a:fld>
            <a:endParaRPr lang="en-US" sz="1200">
              <a:latin typeface="Arial" charset="0"/>
            </a:endParaRPr>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Arial" charset="0"/>
              <a:ea typeface="MS PGothic" charset="0"/>
            </a:endParaRPr>
          </a:p>
        </p:txBody>
      </p:sp>
    </p:spTree>
    <p:extLst>
      <p:ext uri="{BB962C8B-B14F-4D97-AF65-F5344CB8AC3E}">
        <p14:creationId xmlns:p14="http://schemas.microsoft.com/office/powerpoint/2010/main" val="179701971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xfrm>
            <a:off x="3850443" y="9430091"/>
            <a:ext cx="2945659" cy="496411"/>
          </a:xfrm>
          <a:prstGeom prst="rect">
            <a:avLst/>
          </a:prstGeom>
          <a:noFill/>
        </p:spPr>
        <p:txBody>
          <a:bodyPr/>
          <a:lstStyle/>
          <a:p>
            <a:fld id="{62F44EB8-D96C-460A-97E6-50DE3093D884}" type="slidenum">
              <a:rPr lang="en-US" smtClean="0">
                <a:ea typeface="ＭＳ Ｐゴシック" pitchFamily="34" charset="-128"/>
              </a:rPr>
              <a:pPr/>
              <a:t>66</a:t>
            </a:fld>
            <a:endParaRPr lang="en-US" smtClean="0">
              <a:ea typeface="ＭＳ Ｐゴシック" pitchFamily="34" charset="-128"/>
            </a:endParaRPr>
          </a:p>
        </p:txBody>
      </p:sp>
      <p:sp>
        <p:nvSpPr>
          <p:cNvPr id="46083" name="Rectangle 2"/>
          <p:cNvSpPr>
            <a:spLocks noGrp="1" noRot="1" noChangeAspect="1" noChangeArrowheads="1" noTextEdit="1"/>
          </p:cNvSpPr>
          <p:nvPr>
            <p:ph type="sldImg"/>
          </p:nvPr>
        </p:nvSpPr>
        <p:spPr>
          <a:solidFill>
            <a:srgbClr val="FFFFFF"/>
          </a:solidFill>
          <a:ln/>
        </p:spPr>
      </p:sp>
      <p:sp>
        <p:nvSpPr>
          <p:cNvPr id="460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07926141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xfrm>
            <a:off x="3850443" y="9430091"/>
            <a:ext cx="2945659" cy="496411"/>
          </a:xfrm>
          <a:prstGeom prst="rect">
            <a:avLst/>
          </a:prstGeom>
          <a:noFill/>
        </p:spPr>
        <p:txBody>
          <a:bodyPr/>
          <a:lstStyle/>
          <a:p>
            <a:fld id="{3D33F921-158A-43C2-9765-EF98931B37EF}" type="slidenum">
              <a:rPr lang="en-US" smtClean="0">
                <a:ea typeface="ＭＳ Ｐゴシック" pitchFamily="34" charset="-128"/>
              </a:rPr>
              <a:pPr/>
              <a:t>67</a:t>
            </a:fld>
            <a:endParaRPr lang="en-US" smtClean="0">
              <a:ea typeface="ＭＳ Ｐゴシック" pitchFamily="34" charset="-128"/>
            </a:endParaRPr>
          </a:p>
        </p:txBody>
      </p:sp>
      <p:sp>
        <p:nvSpPr>
          <p:cNvPr id="47107" name="Rectangle 2"/>
          <p:cNvSpPr>
            <a:spLocks noGrp="1" noRot="1" noChangeAspect="1" noChangeArrowheads="1" noTextEdit="1"/>
          </p:cNvSpPr>
          <p:nvPr>
            <p:ph type="sldImg"/>
          </p:nvPr>
        </p:nvSpPr>
        <p:spPr>
          <a:solidFill>
            <a:srgbClr val="FFFFFF"/>
          </a:solidFill>
          <a:ln/>
        </p:spPr>
      </p:sp>
      <p:sp>
        <p:nvSpPr>
          <p:cNvPr id="4710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79788796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xfrm>
            <a:off x="3850443" y="9430091"/>
            <a:ext cx="2945659" cy="496411"/>
          </a:xfrm>
          <a:prstGeom prst="rect">
            <a:avLst/>
          </a:prstGeom>
          <a:noFill/>
        </p:spPr>
        <p:txBody>
          <a:bodyPr/>
          <a:lstStyle/>
          <a:p>
            <a:fld id="{E71D658E-CF9C-491B-9DDA-0FF6BA5E17E6}" type="slidenum">
              <a:rPr lang="en-US" smtClean="0">
                <a:ea typeface="ＭＳ Ｐゴシック" pitchFamily="34" charset="-128"/>
              </a:rPr>
              <a:pPr/>
              <a:t>68</a:t>
            </a:fld>
            <a:endParaRPr lang="en-US" smtClean="0">
              <a:ea typeface="ＭＳ Ｐゴシック" pitchFamily="34" charset="-128"/>
            </a:endParaRPr>
          </a:p>
        </p:txBody>
      </p:sp>
      <p:sp>
        <p:nvSpPr>
          <p:cNvPr id="48131" name="Rectangle 2"/>
          <p:cNvSpPr>
            <a:spLocks noGrp="1" noRot="1" noChangeAspect="1" noChangeArrowheads="1" noTextEdit="1"/>
          </p:cNvSpPr>
          <p:nvPr>
            <p:ph type="sldImg"/>
          </p:nvPr>
        </p:nvSpPr>
        <p:spPr>
          <a:solidFill>
            <a:srgbClr val="FFFFFF"/>
          </a:solidFill>
          <a:ln/>
        </p:spPr>
      </p:sp>
      <p:sp>
        <p:nvSpPr>
          <p:cNvPr id="4813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25655998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xfrm>
            <a:off x="3850443" y="9430091"/>
            <a:ext cx="2945659" cy="496411"/>
          </a:xfrm>
          <a:prstGeom prst="rect">
            <a:avLst/>
          </a:prstGeom>
          <a:noFill/>
        </p:spPr>
        <p:txBody>
          <a:bodyPr/>
          <a:lstStyle/>
          <a:p>
            <a:fld id="{EF91A809-96BD-451D-BF73-E7A3598B9CE6}" type="slidenum">
              <a:rPr lang="en-US" smtClean="0">
                <a:ea typeface="ＭＳ Ｐゴシック" pitchFamily="34" charset="-128"/>
              </a:rPr>
              <a:pPr/>
              <a:t>69</a:t>
            </a:fld>
            <a:endParaRPr lang="en-US" smtClean="0">
              <a:ea typeface="ＭＳ Ｐゴシック" pitchFamily="34" charset="-128"/>
            </a:endParaRPr>
          </a:p>
        </p:txBody>
      </p:sp>
      <p:sp>
        <p:nvSpPr>
          <p:cNvPr id="49155" name="Rectangle 2"/>
          <p:cNvSpPr>
            <a:spLocks noGrp="1" noRot="1" noChangeAspect="1" noChangeArrowheads="1" noTextEdit="1"/>
          </p:cNvSpPr>
          <p:nvPr>
            <p:ph type="sldImg"/>
          </p:nvPr>
        </p:nvSpPr>
        <p:spPr>
          <a:solidFill>
            <a:srgbClr val="FFFFFF"/>
          </a:solidFill>
          <a:ln/>
        </p:spPr>
      </p:sp>
      <p:sp>
        <p:nvSpPr>
          <p:cNvPr id="4915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112645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E5976E65-D11B-4CFD-910C-ED2E227E3D5A}" type="slidenum">
              <a:rPr lang="en-US" sz="1200" smtClean="0"/>
              <a:pPr/>
              <a:t>12</a:t>
            </a:fld>
            <a:endParaRPr lang="en-US" sz="1200" dirty="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120947267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xfrm>
            <a:off x="3850443" y="9430091"/>
            <a:ext cx="2945659" cy="496411"/>
          </a:xfrm>
          <a:prstGeom prst="rect">
            <a:avLst/>
          </a:prstGeom>
          <a:noFill/>
        </p:spPr>
        <p:txBody>
          <a:bodyPr/>
          <a:lstStyle/>
          <a:p>
            <a:fld id="{BE3F05C8-EE6A-40AB-940A-6EA32B178C08}" type="slidenum">
              <a:rPr lang="en-US" smtClean="0">
                <a:ea typeface="ＭＳ Ｐゴシック" pitchFamily="34" charset="-128"/>
              </a:rPr>
              <a:pPr/>
              <a:t>70</a:t>
            </a:fld>
            <a:endParaRPr lang="en-US" smtClean="0">
              <a:ea typeface="ＭＳ Ｐゴシック" pitchFamily="34" charset="-128"/>
            </a:endParaRPr>
          </a:p>
        </p:txBody>
      </p:sp>
      <p:sp>
        <p:nvSpPr>
          <p:cNvPr id="50179" name="Rectangle 2"/>
          <p:cNvSpPr>
            <a:spLocks noGrp="1" noRot="1" noChangeAspect="1" noChangeArrowheads="1" noTextEdit="1"/>
          </p:cNvSpPr>
          <p:nvPr>
            <p:ph type="sldImg"/>
          </p:nvPr>
        </p:nvSpPr>
        <p:spPr>
          <a:solidFill>
            <a:srgbClr val="FFFFFF"/>
          </a:solidFill>
          <a:ln/>
        </p:spPr>
      </p:sp>
      <p:sp>
        <p:nvSpPr>
          <p:cNvPr id="5018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83000792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xfrm>
            <a:off x="3850443" y="9430091"/>
            <a:ext cx="2945659" cy="496411"/>
          </a:xfrm>
          <a:prstGeom prst="rect">
            <a:avLst/>
          </a:prstGeom>
          <a:noFill/>
        </p:spPr>
        <p:txBody>
          <a:bodyPr/>
          <a:lstStyle/>
          <a:p>
            <a:fld id="{BCA09DEE-DB18-4ED7-A1EA-21633931D733}" type="slidenum">
              <a:rPr lang="en-US" smtClean="0">
                <a:ea typeface="ＭＳ Ｐゴシック" pitchFamily="34" charset="-128"/>
              </a:rPr>
              <a:pPr/>
              <a:t>71</a:t>
            </a:fld>
            <a:endParaRPr lang="en-US" smtClean="0">
              <a:ea typeface="ＭＳ Ｐゴシック" pitchFamily="34" charset="-128"/>
            </a:endParaRPr>
          </a:p>
        </p:txBody>
      </p:sp>
      <p:sp>
        <p:nvSpPr>
          <p:cNvPr id="51203" name="Rectangle 2"/>
          <p:cNvSpPr>
            <a:spLocks noGrp="1" noRot="1" noChangeAspect="1" noChangeArrowheads="1" noTextEdit="1"/>
          </p:cNvSpPr>
          <p:nvPr>
            <p:ph type="sldImg"/>
          </p:nvPr>
        </p:nvSpPr>
        <p:spPr>
          <a:solidFill>
            <a:srgbClr val="FFFFFF"/>
          </a:solidFill>
          <a:ln/>
        </p:spPr>
      </p:sp>
      <p:sp>
        <p:nvSpPr>
          <p:cNvPr id="5120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01425090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xfrm>
            <a:off x="3850443" y="9430091"/>
            <a:ext cx="2945659" cy="496411"/>
          </a:xfrm>
          <a:prstGeom prst="rect">
            <a:avLst/>
          </a:prstGeom>
          <a:noFill/>
        </p:spPr>
        <p:txBody>
          <a:bodyPr/>
          <a:lstStyle/>
          <a:p>
            <a:fld id="{3FFD40DE-2545-4931-AACC-30D789F50F6D}" type="slidenum">
              <a:rPr lang="en-US" smtClean="0">
                <a:ea typeface="ＭＳ Ｐゴシック" pitchFamily="34" charset="-128"/>
              </a:rPr>
              <a:pPr/>
              <a:t>72</a:t>
            </a:fld>
            <a:endParaRPr lang="en-US" smtClean="0">
              <a:ea typeface="ＭＳ Ｐゴシック" pitchFamily="34" charset="-128"/>
            </a:endParaRPr>
          </a:p>
        </p:txBody>
      </p:sp>
      <p:sp>
        <p:nvSpPr>
          <p:cNvPr id="52227" name="Rectangle 2"/>
          <p:cNvSpPr>
            <a:spLocks noGrp="1" noRot="1" noChangeAspect="1" noChangeArrowheads="1" noTextEdit="1"/>
          </p:cNvSpPr>
          <p:nvPr>
            <p:ph type="sldImg"/>
          </p:nvPr>
        </p:nvSpPr>
        <p:spPr>
          <a:solidFill>
            <a:srgbClr val="FFFFFF"/>
          </a:solidFill>
          <a:ln/>
        </p:spPr>
      </p:sp>
      <p:sp>
        <p:nvSpPr>
          <p:cNvPr id="5222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latin typeface="Times" charset="0"/>
              <a:ea typeface="ＭＳ Ｐゴシック" pitchFamily="34" charset="-128"/>
            </a:endParaRPr>
          </a:p>
        </p:txBody>
      </p:sp>
    </p:spTree>
    <p:extLst>
      <p:ext uri="{BB962C8B-B14F-4D97-AF65-F5344CB8AC3E}">
        <p14:creationId xmlns:p14="http://schemas.microsoft.com/office/powerpoint/2010/main" val="207969402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endParaRPr lang="en-US" smtClean="0">
              <a:latin typeface="Times" charset="0"/>
              <a:ea typeface="ＭＳ Ｐゴシック" pitchFamily="34" charset="-128"/>
            </a:endParaRPr>
          </a:p>
        </p:txBody>
      </p:sp>
    </p:spTree>
    <p:extLst>
      <p:ext uri="{BB962C8B-B14F-4D97-AF65-F5344CB8AC3E}">
        <p14:creationId xmlns:p14="http://schemas.microsoft.com/office/powerpoint/2010/main" val="49485554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endParaRPr lang="en-US" smtClean="0">
              <a:latin typeface="Times" charset="0"/>
              <a:ea typeface="ＭＳ Ｐゴシック" pitchFamily="34" charset="-128"/>
            </a:endParaRPr>
          </a:p>
        </p:txBody>
      </p:sp>
    </p:spTree>
    <p:extLst>
      <p:ext uri="{BB962C8B-B14F-4D97-AF65-F5344CB8AC3E}">
        <p14:creationId xmlns:p14="http://schemas.microsoft.com/office/powerpoint/2010/main" val="296588945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endParaRPr lang="en-US" smtClean="0">
              <a:latin typeface="Times" charset="0"/>
              <a:ea typeface="ＭＳ Ｐゴシック" pitchFamily="34" charset="-128"/>
            </a:endParaRPr>
          </a:p>
        </p:txBody>
      </p:sp>
    </p:spTree>
    <p:extLst>
      <p:ext uri="{BB962C8B-B14F-4D97-AF65-F5344CB8AC3E}">
        <p14:creationId xmlns:p14="http://schemas.microsoft.com/office/powerpoint/2010/main" val="187095156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n-US" smtClean="0">
              <a:latin typeface="Times" charset="0"/>
              <a:ea typeface="ＭＳ Ｐゴシック" pitchFamily="34" charset="-128"/>
            </a:endParaRPr>
          </a:p>
        </p:txBody>
      </p:sp>
    </p:spTree>
    <p:extLst>
      <p:ext uri="{BB962C8B-B14F-4D97-AF65-F5344CB8AC3E}">
        <p14:creationId xmlns:p14="http://schemas.microsoft.com/office/powerpoint/2010/main" val="217361467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endParaRPr lang="en-US" smtClean="0">
              <a:latin typeface="Times" charset="0"/>
              <a:ea typeface="ＭＳ Ｐゴシック" pitchFamily="34" charset="-128"/>
            </a:endParaRPr>
          </a:p>
        </p:txBody>
      </p:sp>
    </p:spTree>
    <p:extLst>
      <p:ext uri="{BB962C8B-B14F-4D97-AF65-F5344CB8AC3E}">
        <p14:creationId xmlns:p14="http://schemas.microsoft.com/office/powerpoint/2010/main" val="280353287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en-US" smtClean="0">
              <a:latin typeface="Times" charset="0"/>
              <a:ea typeface="ＭＳ Ｐゴシック" pitchFamily="34" charset="-128"/>
            </a:endParaRPr>
          </a:p>
        </p:txBody>
      </p:sp>
    </p:spTree>
    <p:extLst>
      <p:ext uri="{BB962C8B-B14F-4D97-AF65-F5344CB8AC3E}">
        <p14:creationId xmlns:p14="http://schemas.microsoft.com/office/powerpoint/2010/main" val="389990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EAB21334-00EF-4FCB-82CA-839F49CCE7E8}" type="slidenum">
              <a:rPr lang="en-US" sz="1200" smtClean="0"/>
              <a:pPr/>
              <a:t>13</a:t>
            </a:fld>
            <a:endParaRPr lang="en-US" sz="1200" dirty="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3220567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7B3CF5B9-8F60-4153-88B0-9A9C59F678F2}" type="slidenum">
              <a:rPr lang="en-US" sz="1200" smtClean="0"/>
              <a:pPr/>
              <a:t>14</a:t>
            </a:fld>
            <a:endParaRPr lang="en-US" sz="1200" dirty="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2961850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xfrm>
            <a:off x="3850443" y="9430091"/>
            <a:ext cx="2945659" cy="4964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fld id="{3BC2FC4A-5447-41A9-AEE4-BF351CCD0670}" type="slidenum">
              <a:rPr lang="en-US" sz="1200" smtClean="0"/>
              <a:pPr/>
              <a:t>15</a:t>
            </a:fld>
            <a:endParaRPr lang="en-US" sz="1200" dirty="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Times" charset="0"/>
              <a:ea typeface="ＭＳ Ｐゴシック" pitchFamily="34" charset="-128"/>
            </a:endParaRPr>
          </a:p>
        </p:txBody>
      </p:sp>
    </p:spTree>
    <p:extLst>
      <p:ext uri="{BB962C8B-B14F-4D97-AF65-F5344CB8AC3E}">
        <p14:creationId xmlns:p14="http://schemas.microsoft.com/office/powerpoint/2010/main" val="4077794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AR"/>
          </a:p>
        </p:txBody>
      </p:sp>
      <p:sp>
        <p:nvSpPr>
          <p:cNvPr id="4" name="3 Marcador de número de diapositiva"/>
          <p:cNvSpPr>
            <a:spLocks noGrp="1"/>
          </p:cNvSpPr>
          <p:nvPr>
            <p:ph type="sldNum" sz="quarter" idx="10"/>
          </p:nvPr>
        </p:nvSpPr>
        <p:spPr/>
        <p:txBody>
          <a:bodyPr/>
          <a:lstStyle>
            <a:lvl1pPr>
              <a:defRPr/>
            </a:lvl1pPr>
          </a:lstStyle>
          <a:p>
            <a:fld id="{0A70F76D-8026-43C6-8460-42BED0B5D3C9}" type="slidenum">
              <a:rPr lang="en-US"/>
              <a:pPr/>
              <a:t>‹Nr.›</a:t>
            </a:fld>
            <a:endParaRPr lang="en-US" dirty="0"/>
          </a:p>
        </p:txBody>
      </p:sp>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número de diapositiva"/>
          <p:cNvSpPr>
            <a:spLocks noGrp="1"/>
          </p:cNvSpPr>
          <p:nvPr>
            <p:ph type="sldNum" sz="quarter" idx="10"/>
          </p:nvPr>
        </p:nvSpPr>
        <p:spPr/>
        <p:txBody>
          <a:bodyPr/>
          <a:lstStyle>
            <a:lvl1pPr>
              <a:defRPr/>
            </a:lvl1pPr>
          </a:lstStyle>
          <a:p>
            <a:fld id="{AA60C4A2-453A-419C-85F4-D5C27665BEF9}" type="slidenum">
              <a:rPr lang="en-US"/>
              <a:pPr/>
              <a:t>‹Nr.›</a:t>
            </a:fld>
            <a:endParaRPr lang="en-US" dirty="0"/>
          </a:p>
        </p:txBody>
      </p:sp>
    </p:spTree>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número de diapositiva"/>
          <p:cNvSpPr>
            <a:spLocks noGrp="1"/>
          </p:cNvSpPr>
          <p:nvPr>
            <p:ph type="sldNum" sz="quarter" idx="10"/>
          </p:nvPr>
        </p:nvSpPr>
        <p:spPr/>
        <p:txBody>
          <a:bodyPr/>
          <a:lstStyle>
            <a:lvl1pPr>
              <a:defRPr/>
            </a:lvl1pPr>
          </a:lstStyle>
          <a:p>
            <a:fld id="{8694B300-12A3-454F-9789-8743182D3C81}" type="slidenum">
              <a:rPr lang="en-US"/>
              <a:pPr/>
              <a:t>‹Nr.›</a:t>
            </a:fld>
            <a:endParaRPr lang="en-US" dirty="0"/>
          </a:p>
        </p:txBody>
      </p:sp>
    </p:spTree>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número de diapositiva"/>
          <p:cNvSpPr>
            <a:spLocks noGrp="1"/>
          </p:cNvSpPr>
          <p:nvPr>
            <p:ph type="sldNum" sz="quarter" idx="10"/>
          </p:nvPr>
        </p:nvSpPr>
        <p:spPr/>
        <p:txBody>
          <a:bodyPr/>
          <a:lstStyle>
            <a:lvl1pPr>
              <a:defRPr/>
            </a:lvl1pPr>
          </a:lstStyle>
          <a:p>
            <a:fld id="{91F60806-8D5E-4595-973D-EEB4B998C3AA}" type="slidenum">
              <a:rPr lang="en-US"/>
              <a:pPr/>
              <a:t>‹Nr.›</a:t>
            </a:fld>
            <a:endParaRPr lang="en-US" dirty="0"/>
          </a:p>
        </p:txBody>
      </p:sp>
    </p:spTree>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número de diapositiva"/>
          <p:cNvSpPr>
            <a:spLocks noGrp="1"/>
          </p:cNvSpPr>
          <p:nvPr>
            <p:ph type="sldNum" sz="quarter" idx="10"/>
          </p:nvPr>
        </p:nvSpPr>
        <p:spPr/>
        <p:txBody>
          <a:bodyPr/>
          <a:lstStyle>
            <a:lvl1pPr>
              <a:defRPr/>
            </a:lvl1pPr>
          </a:lstStyle>
          <a:p>
            <a:fld id="{49C78B70-5206-4AE1-8441-6C6662A72D3A}" type="slidenum">
              <a:rPr lang="en-US"/>
              <a:pPr/>
              <a:t>‹Nr.›</a:t>
            </a:fld>
            <a:endParaRPr lang="en-US" dirty="0"/>
          </a:p>
        </p:txBody>
      </p:sp>
    </p:spTree>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número de diapositiva"/>
          <p:cNvSpPr>
            <a:spLocks noGrp="1"/>
          </p:cNvSpPr>
          <p:nvPr>
            <p:ph type="sldNum" sz="quarter" idx="10"/>
          </p:nvPr>
        </p:nvSpPr>
        <p:spPr/>
        <p:txBody>
          <a:bodyPr/>
          <a:lstStyle>
            <a:lvl1pPr>
              <a:defRPr/>
            </a:lvl1pPr>
          </a:lstStyle>
          <a:p>
            <a:fld id="{804CAAEA-25D6-4B7F-AB5E-5F4ABE3C3FE6}" type="slidenum">
              <a:rPr lang="en-US"/>
              <a:pPr/>
              <a:t>‹Nr.›</a:t>
            </a:fld>
            <a:endParaRPr lang="en-US" dirty="0"/>
          </a:p>
        </p:txBody>
      </p:sp>
    </p:spTree>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número de diapositiva"/>
          <p:cNvSpPr>
            <a:spLocks noGrp="1"/>
          </p:cNvSpPr>
          <p:nvPr>
            <p:ph type="sldNum" sz="quarter" idx="10"/>
          </p:nvPr>
        </p:nvSpPr>
        <p:spPr/>
        <p:txBody>
          <a:bodyPr/>
          <a:lstStyle>
            <a:lvl1pPr>
              <a:defRPr/>
            </a:lvl1pPr>
          </a:lstStyle>
          <a:p>
            <a:fld id="{2C024940-47E3-4F91-B788-E2FF0FDC153B}" type="slidenum">
              <a:rPr lang="en-US"/>
              <a:pPr/>
              <a:t>‹Nr.›</a:t>
            </a:fld>
            <a:endParaRPr lang="en-US" dirty="0"/>
          </a:p>
        </p:txBody>
      </p:sp>
    </p:spTree>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AR"/>
          </a:p>
        </p:txBody>
      </p:sp>
      <p:sp>
        <p:nvSpPr>
          <p:cNvPr id="3" name="2 Marcador de número de diapositiva"/>
          <p:cNvSpPr>
            <a:spLocks noGrp="1"/>
          </p:cNvSpPr>
          <p:nvPr>
            <p:ph type="sldNum" sz="quarter" idx="10"/>
          </p:nvPr>
        </p:nvSpPr>
        <p:spPr/>
        <p:txBody>
          <a:bodyPr/>
          <a:lstStyle>
            <a:lvl1pPr>
              <a:defRPr/>
            </a:lvl1pPr>
          </a:lstStyle>
          <a:p>
            <a:fld id="{F92C5899-9DE3-4CC8-9AB6-3C105F5AF372}" type="slidenum">
              <a:rPr lang="en-US"/>
              <a:pPr/>
              <a:t>‹Nr.›</a:t>
            </a:fld>
            <a:endParaRPr lang="en-US" dirty="0"/>
          </a:p>
        </p:txBody>
      </p:sp>
    </p:spTree>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0"/>
          </p:nvPr>
        </p:nvSpPr>
        <p:spPr/>
        <p:txBody>
          <a:bodyPr/>
          <a:lstStyle>
            <a:lvl1pPr>
              <a:defRPr/>
            </a:lvl1pPr>
          </a:lstStyle>
          <a:p>
            <a:fld id="{7FD9C4ED-E139-40C0-AB78-56052793042A}" type="slidenum">
              <a:rPr lang="en-US"/>
              <a:pPr/>
              <a:t>‹Nr.›</a:t>
            </a:fld>
            <a:endParaRPr lang="en-US" dirty="0"/>
          </a:p>
        </p:txBody>
      </p:sp>
    </p:spTree>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número de diapositiva"/>
          <p:cNvSpPr>
            <a:spLocks noGrp="1"/>
          </p:cNvSpPr>
          <p:nvPr>
            <p:ph type="sldNum" sz="quarter" idx="10"/>
          </p:nvPr>
        </p:nvSpPr>
        <p:spPr/>
        <p:txBody>
          <a:bodyPr/>
          <a:lstStyle>
            <a:lvl1pPr>
              <a:defRPr/>
            </a:lvl1pPr>
          </a:lstStyle>
          <a:p>
            <a:fld id="{FE363C08-8F4A-4F1D-B859-9685DA72F037}" type="slidenum">
              <a:rPr lang="en-US"/>
              <a:pPr/>
              <a:t>‹Nr.›</a:t>
            </a:fld>
            <a:endParaRPr lang="en-US" dirty="0"/>
          </a:p>
        </p:txBody>
      </p:sp>
    </p:spTree>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dirty="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número de diapositiva"/>
          <p:cNvSpPr>
            <a:spLocks noGrp="1"/>
          </p:cNvSpPr>
          <p:nvPr>
            <p:ph type="sldNum" sz="quarter" idx="10"/>
          </p:nvPr>
        </p:nvSpPr>
        <p:spPr/>
        <p:txBody>
          <a:bodyPr/>
          <a:lstStyle>
            <a:lvl1pPr>
              <a:defRPr/>
            </a:lvl1pPr>
          </a:lstStyle>
          <a:p>
            <a:fld id="{D1E45692-6C21-4484-9235-79A3CE1A446E}" type="slidenum">
              <a:rPr lang="en-US"/>
              <a:pPr/>
              <a:t>‹Nr.›</a:t>
            </a:fld>
            <a:endParaRPr lang="en-US" dirty="0"/>
          </a:p>
        </p:txBody>
      </p:sp>
    </p:spTree>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5" name="Text Box 1"/>
          <p:cNvSpPr txBox="1">
            <a:spLocks noGrp="1" noChangeArrowheads="1"/>
          </p:cNvSpPr>
          <p:nvPr>
            <p:ph type="sldNum" sz="quarter" idx="4"/>
          </p:nvPr>
        </p:nvSpPr>
        <p:spPr bwMode="auto">
          <a:xfrm>
            <a:off x="8428038" y="6467475"/>
            <a:ext cx="258762" cy="254000"/>
          </a:xfrm>
          <a:prstGeom prst="rect">
            <a:avLst/>
          </a:prstGeom>
          <a:noFill/>
          <a:ln w="12700">
            <a:noFill/>
            <a:miter lim="800000"/>
            <a:headEnd/>
            <a:tailEnd/>
          </a:ln>
          <a:effectLst/>
        </p:spPr>
        <p:txBody>
          <a:bodyPr vert="horz" wrap="none" lIns="91440" tIns="45720" rIns="91440" bIns="45720" numCol="1" anchor="ctr" anchorCtr="0" compatLnSpc="1">
            <a:prstTxWarp prst="textNoShape">
              <a:avLst/>
            </a:prstTxWarp>
          </a:bodyPr>
          <a:lstStyle>
            <a:lvl1pPr algn="r">
              <a:defRPr sz="1200">
                <a:solidFill>
                  <a:srgbClr val="878787"/>
                </a:solidFill>
                <a:latin typeface="Times New Roman" pitchFamily="18" charset="0"/>
                <a:cs typeface="Times New Roman" pitchFamily="18" charset="0"/>
                <a:sym typeface="Arial" charset="0"/>
              </a:defRPr>
            </a:lvl1pPr>
          </a:lstStyle>
          <a:p>
            <a:fld id="{D7026944-08E2-4F4A-A8FA-057CBAD9A473}"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xmlns:p14="http://schemas.microsoft.com/office/powerpoint/2010/main"/>
  <p:hf hdr="0" ftr="0" dt="0"/>
  <p:txStyles>
    <p:titleStyle>
      <a:lvl1pPr algn="ctr" rtl="0" fontAlgn="base">
        <a:spcBef>
          <a:spcPct val="0"/>
        </a:spcBef>
        <a:spcAft>
          <a:spcPct val="0"/>
        </a:spcAft>
        <a:defRPr sz="4400">
          <a:solidFill>
            <a:schemeClr val="tx1"/>
          </a:solidFill>
          <a:latin typeface="+mj-lt"/>
          <a:ea typeface="+mj-ea"/>
          <a:cs typeface="+mj-cs"/>
          <a:sym typeface="Lucida Grande" charset="0"/>
        </a:defRPr>
      </a:lvl1pPr>
      <a:lvl2pPr algn="ctr" rtl="0" fontAlgn="base">
        <a:spcBef>
          <a:spcPct val="0"/>
        </a:spcBef>
        <a:spcAft>
          <a:spcPct val="0"/>
        </a:spcAft>
        <a:defRPr sz="4400">
          <a:solidFill>
            <a:schemeClr val="tx1"/>
          </a:solidFill>
          <a:latin typeface="Lucida Grande" charset="0"/>
          <a:ea typeface="ヒラギノ角ゴ ProN W3" charset="0"/>
          <a:cs typeface="ヒラギノ角ゴ ProN W3" charset="0"/>
          <a:sym typeface="Lucida Grande" charset="0"/>
        </a:defRPr>
      </a:lvl2pPr>
      <a:lvl3pPr algn="ctr" rtl="0" fontAlgn="base">
        <a:spcBef>
          <a:spcPct val="0"/>
        </a:spcBef>
        <a:spcAft>
          <a:spcPct val="0"/>
        </a:spcAft>
        <a:defRPr sz="4400">
          <a:solidFill>
            <a:schemeClr val="tx1"/>
          </a:solidFill>
          <a:latin typeface="Lucida Grande" charset="0"/>
          <a:ea typeface="ヒラギノ角ゴ ProN W3" charset="0"/>
          <a:cs typeface="ヒラギノ角ゴ ProN W3" charset="0"/>
          <a:sym typeface="Lucida Grande" charset="0"/>
        </a:defRPr>
      </a:lvl3pPr>
      <a:lvl4pPr algn="ctr" rtl="0" fontAlgn="base">
        <a:spcBef>
          <a:spcPct val="0"/>
        </a:spcBef>
        <a:spcAft>
          <a:spcPct val="0"/>
        </a:spcAft>
        <a:defRPr sz="4400">
          <a:solidFill>
            <a:schemeClr val="tx1"/>
          </a:solidFill>
          <a:latin typeface="Lucida Grande" charset="0"/>
          <a:ea typeface="ヒラギノ角ゴ ProN W3" charset="0"/>
          <a:cs typeface="ヒラギノ角ゴ ProN W3" charset="0"/>
          <a:sym typeface="Lucida Grande" charset="0"/>
        </a:defRPr>
      </a:lvl4pPr>
      <a:lvl5pPr algn="ctr" rtl="0" fontAlgn="base">
        <a:spcBef>
          <a:spcPct val="0"/>
        </a:spcBef>
        <a:spcAft>
          <a:spcPct val="0"/>
        </a:spcAft>
        <a:defRPr sz="4400">
          <a:solidFill>
            <a:schemeClr val="tx1"/>
          </a:solidFill>
          <a:latin typeface="Lucida Grande" charset="0"/>
          <a:ea typeface="ヒラギノ角ゴ ProN W3" charset="0"/>
          <a:cs typeface="ヒラギノ角ゴ ProN W3" charset="0"/>
          <a:sym typeface="Lucida Grande" charset="0"/>
        </a:defRPr>
      </a:lvl5pPr>
      <a:lvl6pPr marL="457200" algn="ctr" rtl="0" fontAlgn="base">
        <a:spcBef>
          <a:spcPct val="0"/>
        </a:spcBef>
        <a:spcAft>
          <a:spcPct val="0"/>
        </a:spcAft>
        <a:defRPr sz="4400">
          <a:solidFill>
            <a:schemeClr val="tx1"/>
          </a:solidFill>
          <a:latin typeface="Lucida Grande" charset="0"/>
          <a:ea typeface="ヒラギノ角ゴ ProN W3" charset="0"/>
          <a:cs typeface="ヒラギノ角ゴ ProN W3" charset="0"/>
          <a:sym typeface="Lucida Grande" charset="0"/>
        </a:defRPr>
      </a:lvl6pPr>
      <a:lvl7pPr marL="914400" algn="ctr" rtl="0" fontAlgn="base">
        <a:spcBef>
          <a:spcPct val="0"/>
        </a:spcBef>
        <a:spcAft>
          <a:spcPct val="0"/>
        </a:spcAft>
        <a:defRPr sz="4400">
          <a:solidFill>
            <a:schemeClr val="tx1"/>
          </a:solidFill>
          <a:latin typeface="Lucida Grande" charset="0"/>
          <a:ea typeface="ヒラギノ角ゴ ProN W3" charset="0"/>
          <a:cs typeface="ヒラギノ角ゴ ProN W3" charset="0"/>
          <a:sym typeface="Lucida Grande" charset="0"/>
        </a:defRPr>
      </a:lvl7pPr>
      <a:lvl8pPr marL="1371600" algn="ctr" rtl="0" fontAlgn="base">
        <a:spcBef>
          <a:spcPct val="0"/>
        </a:spcBef>
        <a:spcAft>
          <a:spcPct val="0"/>
        </a:spcAft>
        <a:defRPr sz="4400">
          <a:solidFill>
            <a:schemeClr val="tx1"/>
          </a:solidFill>
          <a:latin typeface="Lucida Grande" charset="0"/>
          <a:ea typeface="ヒラギノ角ゴ ProN W3" charset="0"/>
          <a:cs typeface="ヒラギノ角ゴ ProN W3" charset="0"/>
          <a:sym typeface="Lucida Grande" charset="0"/>
        </a:defRPr>
      </a:lvl8pPr>
      <a:lvl9pPr marL="1828800" algn="ctr" rtl="0" fontAlgn="base">
        <a:spcBef>
          <a:spcPct val="0"/>
        </a:spcBef>
        <a:spcAft>
          <a:spcPct val="0"/>
        </a:spcAft>
        <a:defRPr sz="4400">
          <a:solidFill>
            <a:schemeClr val="tx1"/>
          </a:solidFill>
          <a:latin typeface="Lucida Grande" charset="0"/>
          <a:ea typeface="ヒラギノ角ゴ ProN W3" charset="0"/>
          <a:cs typeface="ヒラギノ角ゴ ProN W3" charset="0"/>
          <a:sym typeface="Lucida Grande" charset="0"/>
        </a:defRPr>
      </a:lvl9pPr>
    </p:titleStyle>
    <p:bodyStyle>
      <a:lvl1pPr marL="342900" indent="-342900" algn="l" rtl="0" fontAlgn="base">
        <a:spcBef>
          <a:spcPts val="800"/>
        </a:spcBef>
        <a:spcAft>
          <a:spcPct val="0"/>
        </a:spcAft>
        <a:buClr>
          <a:srgbClr val="000000"/>
        </a:buClr>
        <a:buSzPct val="100000"/>
        <a:buFont typeface="Arial" charset="0"/>
        <a:buChar char="•"/>
        <a:defRPr sz="3200">
          <a:solidFill>
            <a:schemeClr val="tx1"/>
          </a:solidFill>
          <a:latin typeface="+mn-lt"/>
          <a:ea typeface="+mn-ea"/>
          <a:cs typeface="+mn-cs"/>
          <a:sym typeface="Lucida Grande" charset="0"/>
        </a:defRPr>
      </a:lvl1pPr>
      <a:lvl2pPr marL="742950" indent="-285750" algn="l" rtl="0" fontAlgn="base">
        <a:spcBef>
          <a:spcPts val="700"/>
        </a:spcBef>
        <a:spcAft>
          <a:spcPct val="0"/>
        </a:spcAft>
        <a:buClr>
          <a:srgbClr val="000000"/>
        </a:buClr>
        <a:buSzPct val="100000"/>
        <a:buFont typeface="Arial" charset="0"/>
        <a:buChar char="–"/>
        <a:defRPr sz="2800">
          <a:solidFill>
            <a:schemeClr val="tx1"/>
          </a:solidFill>
          <a:latin typeface="+mn-lt"/>
          <a:ea typeface="+mn-ea"/>
          <a:cs typeface="+mn-cs"/>
          <a:sym typeface="Lucida Grande" charset="0"/>
        </a:defRPr>
      </a:lvl2pPr>
      <a:lvl3pPr marL="1143000" indent="-228600" algn="l" rtl="0" fontAlgn="base">
        <a:spcBef>
          <a:spcPts val="600"/>
        </a:spcBef>
        <a:spcAft>
          <a:spcPct val="0"/>
        </a:spcAft>
        <a:buClr>
          <a:srgbClr val="000000"/>
        </a:buClr>
        <a:buSzPct val="100000"/>
        <a:buFont typeface="Arial" charset="0"/>
        <a:buChar char="•"/>
        <a:defRPr sz="2400">
          <a:solidFill>
            <a:schemeClr val="tx1"/>
          </a:solidFill>
          <a:latin typeface="+mn-lt"/>
          <a:ea typeface="+mn-ea"/>
          <a:cs typeface="+mn-cs"/>
          <a:sym typeface="Lucida Grande" charset="0"/>
        </a:defRPr>
      </a:lvl3pPr>
      <a:lvl4pPr marL="1600200" indent="-228600" algn="l" rtl="0" fontAlgn="base">
        <a:spcBef>
          <a:spcPts val="500"/>
        </a:spcBef>
        <a:spcAft>
          <a:spcPct val="0"/>
        </a:spcAft>
        <a:buClr>
          <a:srgbClr val="000000"/>
        </a:buClr>
        <a:buSzPct val="100000"/>
        <a:buFont typeface="Arial" charset="0"/>
        <a:buChar char="–"/>
        <a:defRPr sz="2000">
          <a:solidFill>
            <a:schemeClr val="tx1"/>
          </a:solidFill>
          <a:latin typeface="+mn-lt"/>
          <a:ea typeface="+mn-ea"/>
          <a:cs typeface="+mn-cs"/>
          <a:sym typeface="Lucida Grande" charset="0"/>
        </a:defRPr>
      </a:lvl4pPr>
      <a:lvl5pPr marL="2057400" indent="-228600" algn="l" rtl="0" fontAlgn="base">
        <a:spcBef>
          <a:spcPts val="500"/>
        </a:spcBef>
        <a:spcAft>
          <a:spcPct val="0"/>
        </a:spcAft>
        <a:buClr>
          <a:srgbClr val="000000"/>
        </a:buClr>
        <a:buSzPct val="100000"/>
        <a:buFont typeface="Arial" charset="0"/>
        <a:buChar char="»"/>
        <a:defRPr sz="2000">
          <a:solidFill>
            <a:schemeClr val="tx1"/>
          </a:solidFill>
          <a:latin typeface="+mn-lt"/>
          <a:ea typeface="+mn-ea"/>
          <a:cs typeface="+mn-cs"/>
          <a:sym typeface="Lucida Grande" charset="0"/>
        </a:defRPr>
      </a:lvl5pPr>
      <a:lvl6pPr marL="2514600" indent="-228600" algn="l" rtl="0" fontAlgn="base">
        <a:spcBef>
          <a:spcPts val="500"/>
        </a:spcBef>
        <a:spcAft>
          <a:spcPct val="0"/>
        </a:spcAft>
        <a:buClr>
          <a:srgbClr val="000000"/>
        </a:buClr>
        <a:buSzPct val="100000"/>
        <a:buFont typeface="Arial" charset="0"/>
        <a:buChar char="»"/>
        <a:defRPr sz="2000">
          <a:solidFill>
            <a:schemeClr val="tx1"/>
          </a:solidFill>
          <a:latin typeface="+mn-lt"/>
          <a:ea typeface="+mn-ea"/>
          <a:cs typeface="+mn-cs"/>
          <a:sym typeface="Lucida Grande" charset="0"/>
        </a:defRPr>
      </a:lvl6pPr>
      <a:lvl7pPr marL="2971800" indent="-228600" algn="l" rtl="0" fontAlgn="base">
        <a:spcBef>
          <a:spcPts val="500"/>
        </a:spcBef>
        <a:spcAft>
          <a:spcPct val="0"/>
        </a:spcAft>
        <a:buClr>
          <a:srgbClr val="000000"/>
        </a:buClr>
        <a:buSzPct val="100000"/>
        <a:buFont typeface="Arial" charset="0"/>
        <a:buChar char="»"/>
        <a:defRPr sz="2000">
          <a:solidFill>
            <a:schemeClr val="tx1"/>
          </a:solidFill>
          <a:latin typeface="+mn-lt"/>
          <a:ea typeface="+mn-ea"/>
          <a:cs typeface="+mn-cs"/>
          <a:sym typeface="Lucida Grande" charset="0"/>
        </a:defRPr>
      </a:lvl7pPr>
      <a:lvl8pPr marL="3429000" indent="-228600" algn="l" rtl="0" fontAlgn="base">
        <a:spcBef>
          <a:spcPts val="500"/>
        </a:spcBef>
        <a:spcAft>
          <a:spcPct val="0"/>
        </a:spcAft>
        <a:buClr>
          <a:srgbClr val="000000"/>
        </a:buClr>
        <a:buSzPct val="100000"/>
        <a:buFont typeface="Arial" charset="0"/>
        <a:buChar char="»"/>
        <a:defRPr sz="2000">
          <a:solidFill>
            <a:schemeClr val="tx1"/>
          </a:solidFill>
          <a:latin typeface="+mn-lt"/>
          <a:ea typeface="+mn-ea"/>
          <a:cs typeface="+mn-cs"/>
          <a:sym typeface="Lucida Grande" charset="0"/>
        </a:defRPr>
      </a:lvl8pPr>
      <a:lvl9pPr marL="3886200" indent="-228600" algn="l" rtl="0" fontAlgn="base">
        <a:spcBef>
          <a:spcPts val="500"/>
        </a:spcBef>
        <a:spcAft>
          <a:spcPct val="0"/>
        </a:spcAft>
        <a:buClr>
          <a:srgbClr val="000000"/>
        </a:buClr>
        <a:buSzPct val="100000"/>
        <a:buFont typeface="Arial" charset="0"/>
        <a:buChar char="»"/>
        <a:defRPr sz="2000">
          <a:solidFill>
            <a:schemeClr val="tx1"/>
          </a:solidFill>
          <a:latin typeface="+mn-lt"/>
          <a:ea typeface="+mn-ea"/>
          <a:cs typeface="+mn-cs"/>
          <a:sym typeface="Lucida Grande" charset="0"/>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oleObject" Target="../embeddings/oleObject1.bin"/><Relationship Id="rId5" Type="http://schemas.openxmlformats.org/officeDocument/2006/relationships/image" Target="../media/image4.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oleObject" Target="../embeddings/oleObject2.bin"/><Relationship Id="rId5" Type="http://schemas.openxmlformats.org/officeDocument/2006/relationships/image" Target="../media/image4.w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4" Type="http://schemas.openxmlformats.org/officeDocument/2006/relationships/oleObject" Target="../embeddings/oleObject3.bin"/><Relationship Id="rId5" Type="http://schemas.openxmlformats.org/officeDocument/2006/relationships/image" Target="../media/image5.w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oleObject" Target="../embeddings/oleObject4.bin"/><Relationship Id="rId5" Type="http://schemas.openxmlformats.org/officeDocument/2006/relationships/image" Target="../media/image6.w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5.bin"/><Relationship Id="rId5" Type="http://schemas.openxmlformats.org/officeDocument/2006/relationships/image" Target="../media/image5.wmf"/><Relationship Id="rId1" Type="http://schemas.openxmlformats.org/officeDocument/2006/relationships/vmlDrawing" Target="../drawings/vmlDrawing5.v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4" Type="http://schemas.openxmlformats.org/officeDocument/2006/relationships/oleObject" Target="../embeddings/oleObject6.bin"/><Relationship Id="rId5" Type="http://schemas.openxmlformats.org/officeDocument/2006/relationships/image" Target="../media/image7.wmf"/><Relationship Id="rId1" Type="http://schemas.openxmlformats.org/officeDocument/2006/relationships/vmlDrawing" Target="../drawings/vmlDrawing6.vml"/><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oleObject" Target="../embeddings/oleObject7.bin"/><Relationship Id="rId5" Type="http://schemas.openxmlformats.org/officeDocument/2006/relationships/image" Target="../media/image7.wmf"/><Relationship Id="rId1" Type="http://schemas.openxmlformats.org/officeDocument/2006/relationships/vmlDrawing" Target="../drawings/vmlDrawing7.vm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4" Type="http://schemas.openxmlformats.org/officeDocument/2006/relationships/oleObject" Target="../embeddings/oleObject8.bin"/><Relationship Id="rId5" Type="http://schemas.openxmlformats.org/officeDocument/2006/relationships/image" Target="../media/image8.wmf"/><Relationship Id="rId1" Type="http://schemas.openxmlformats.org/officeDocument/2006/relationships/vmlDrawing" Target="../drawings/vmlDrawing8.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4" Type="http://schemas.openxmlformats.org/officeDocument/2006/relationships/oleObject" Target="../embeddings/oleObject9.bin"/><Relationship Id="rId5" Type="http://schemas.openxmlformats.org/officeDocument/2006/relationships/image" Target="../media/image6.wmf"/><Relationship Id="rId1" Type="http://schemas.openxmlformats.org/officeDocument/2006/relationships/vmlDrawing" Target="../drawings/vmlDrawing9.vml"/><Relationship Id="rId2"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3.xml"/><Relationship Id="rId4" Type="http://schemas.openxmlformats.org/officeDocument/2006/relationships/oleObject" Target="../embeddings/oleObject10.bin"/><Relationship Id="rId5" Type="http://schemas.openxmlformats.org/officeDocument/2006/relationships/image" Target="../media/image9.wmf"/><Relationship Id="rId1" Type="http://schemas.openxmlformats.org/officeDocument/2006/relationships/vmlDrawing" Target="../drawings/vmlDrawing10.vm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4" Type="http://schemas.openxmlformats.org/officeDocument/2006/relationships/oleObject" Target="../embeddings/oleObject11.bin"/><Relationship Id="rId5" Type="http://schemas.openxmlformats.org/officeDocument/2006/relationships/image" Target="../media/image9.wmf"/><Relationship Id="rId1" Type="http://schemas.openxmlformats.org/officeDocument/2006/relationships/vmlDrawing" Target="../drawings/vmlDrawing11.vml"/><Relationship Id="rId2"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oleObject12.bin"/><Relationship Id="rId5" Type="http://schemas.openxmlformats.org/officeDocument/2006/relationships/image" Target="../media/image9.wmf"/><Relationship Id="rId1" Type="http://schemas.openxmlformats.org/officeDocument/2006/relationships/vmlDrawing" Target="../drawings/vmlDrawing12.vm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4" Type="http://schemas.openxmlformats.org/officeDocument/2006/relationships/oleObject" Target="../embeddings/oleObject13.bin"/><Relationship Id="rId5" Type="http://schemas.openxmlformats.org/officeDocument/2006/relationships/image" Target="../media/image10.wmf"/><Relationship Id="rId1" Type="http://schemas.openxmlformats.org/officeDocument/2006/relationships/vmlDrawing" Target="../drawings/vmlDrawing13.vml"/><Relationship Id="rId2"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7.xml"/><Relationship Id="rId4" Type="http://schemas.openxmlformats.org/officeDocument/2006/relationships/oleObject" Target="../embeddings/oleObject14.bin"/><Relationship Id="rId5" Type="http://schemas.openxmlformats.org/officeDocument/2006/relationships/image" Target="../media/image9.wmf"/><Relationship Id="rId1" Type="http://schemas.openxmlformats.org/officeDocument/2006/relationships/vmlDrawing" Target="../drawings/vmlDrawing14.vml"/><Relationship Id="rId2"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4" Type="http://schemas.openxmlformats.org/officeDocument/2006/relationships/oleObject" Target="../embeddings/oleObject15.bin"/><Relationship Id="rId5" Type="http://schemas.openxmlformats.org/officeDocument/2006/relationships/image" Target="../media/image11.wmf"/><Relationship Id="rId1" Type="http://schemas.openxmlformats.org/officeDocument/2006/relationships/vmlDrawing" Target="../drawings/vmlDrawing15.vml"/><Relationship Id="rId2"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9.xml"/><Relationship Id="rId4" Type="http://schemas.openxmlformats.org/officeDocument/2006/relationships/oleObject" Target="../embeddings/oleObject16.bin"/><Relationship Id="rId5" Type="http://schemas.openxmlformats.org/officeDocument/2006/relationships/image" Target="../media/image9.wmf"/><Relationship Id="rId1" Type="http://schemas.openxmlformats.org/officeDocument/2006/relationships/vmlDrawing" Target="../drawings/vmlDrawing16.vml"/><Relationship Id="rId2"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0.xml"/><Relationship Id="rId4" Type="http://schemas.openxmlformats.org/officeDocument/2006/relationships/oleObject" Target="../embeddings/oleObject17.bin"/><Relationship Id="rId5" Type="http://schemas.openxmlformats.org/officeDocument/2006/relationships/image" Target="../media/image12.wmf"/><Relationship Id="rId1" Type="http://schemas.openxmlformats.org/officeDocument/2006/relationships/vmlDrawing" Target="../drawings/vmlDrawing17.v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1.xml"/><Relationship Id="rId4" Type="http://schemas.openxmlformats.org/officeDocument/2006/relationships/oleObject" Target="../embeddings/oleObject18.bin"/><Relationship Id="rId5" Type="http://schemas.openxmlformats.org/officeDocument/2006/relationships/image" Target="../media/image12.wmf"/><Relationship Id="rId1" Type="http://schemas.openxmlformats.org/officeDocument/2006/relationships/vmlDrawing" Target="../drawings/vmlDrawing18.vml"/><Relationship Id="rId2"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 Id="rId3" Type="http://schemas.openxmlformats.org/officeDocument/2006/relationships/image" Target="../media/image13.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4.xml"/><Relationship Id="rId4" Type="http://schemas.openxmlformats.org/officeDocument/2006/relationships/oleObject" Target="../embeddings/oleObject19.bin"/><Relationship Id="rId5" Type="http://schemas.openxmlformats.org/officeDocument/2006/relationships/image" Target="../media/image12.wmf"/><Relationship Id="rId1" Type="http://schemas.openxmlformats.org/officeDocument/2006/relationships/vmlDrawing" Target="../drawings/vmlDrawing19.vml"/><Relationship Id="rId2"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5.xml"/><Relationship Id="rId4" Type="http://schemas.openxmlformats.org/officeDocument/2006/relationships/oleObject" Target="../embeddings/oleObject20.bin"/><Relationship Id="rId5" Type="http://schemas.openxmlformats.org/officeDocument/2006/relationships/image" Target="../media/image14.wmf"/><Relationship Id="rId1" Type="http://schemas.openxmlformats.org/officeDocument/2006/relationships/vmlDrawing" Target="../drawings/vmlDrawing20.vml"/><Relationship Id="rId2"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6.xml"/><Relationship Id="rId4" Type="http://schemas.openxmlformats.org/officeDocument/2006/relationships/oleObject" Target="../embeddings/oleObject21.bin"/><Relationship Id="rId5" Type="http://schemas.openxmlformats.org/officeDocument/2006/relationships/image" Target="../media/image14.wmf"/><Relationship Id="rId1" Type="http://schemas.openxmlformats.org/officeDocument/2006/relationships/vmlDrawing" Target="../drawings/vmlDrawing21.vml"/><Relationship Id="rId2"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7.xml"/><Relationship Id="rId4" Type="http://schemas.openxmlformats.org/officeDocument/2006/relationships/oleObject" Target="../embeddings/oleObject22.bin"/><Relationship Id="rId5" Type="http://schemas.openxmlformats.org/officeDocument/2006/relationships/image" Target="../media/image14.wmf"/><Relationship Id="rId1" Type="http://schemas.openxmlformats.org/officeDocument/2006/relationships/vmlDrawing" Target="../drawings/vmlDrawing22.vml"/><Relationship Id="rId2"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8.xml"/><Relationship Id="rId4" Type="http://schemas.openxmlformats.org/officeDocument/2006/relationships/oleObject" Target="../embeddings/oleObject23.bin"/><Relationship Id="rId5" Type="http://schemas.openxmlformats.org/officeDocument/2006/relationships/image" Target="../media/image14.wmf"/><Relationship Id="rId1" Type="http://schemas.openxmlformats.org/officeDocument/2006/relationships/vmlDrawing" Target="../drawings/vmlDrawing23.vml"/><Relationship Id="rId2"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9.xml"/><Relationship Id="rId4" Type="http://schemas.openxmlformats.org/officeDocument/2006/relationships/oleObject" Target="../embeddings/oleObject24.bin"/><Relationship Id="rId5" Type="http://schemas.openxmlformats.org/officeDocument/2006/relationships/image" Target="../media/image14.wmf"/><Relationship Id="rId1" Type="http://schemas.openxmlformats.org/officeDocument/2006/relationships/vmlDrawing" Target="../drawings/vmlDrawing24.vml"/><Relationship Id="rId2"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0.xml"/><Relationship Id="rId4" Type="http://schemas.openxmlformats.org/officeDocument/2006/relationships/oleObject" Target="../embeddings/oleObject25.bin"/><Relationship Id="rId5" Type="http://schemas.openxmlformats.org/officeDocument/2006/relationships/image" Target="../media/image15.wmf"/><Relationship Id="rId1" Type="http://schemas.openxmlformats.org/officeDocument/2006/relationships/vmlDrawing" Target="../drawings/vmlDrawing25.vml"/><Relationship Id="rId2"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1.xml"/><Relationship Id="rId4" Type="http://schemas.openxmlformats.org/officeDocument/2006/relationships/oleObject" Target="../embeddings/oleObject26.bin"/><Relationship Id="rId5" Type="http://schemas.openxmlformats.org/officeDocument/2006/relationships/image" Target="../media/image15.wmf"/><Relationship Id="rId1" Type="http://schemas.openxmlformats.org/officeDocument/2006/relationships/vmlDrawing" Target="../drawings/vmlDrawing26.vml"/><Relationship Id="rId2"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2.xml"/><Relationship Id="rId4" Type="http://schemas.openxmlformats.org/officeDocument/2006/relationships/oleObject" Target="../embeddings/oleObject27.bin"/><Relationship Id="rId5" Type="http://schemas.openxmlformats.org/officeDocument/2006/relationships/image" Target="../media/image15.wmf"/><Relationship Id="rId1" Type="http://schemas.openxmlformats.org/officeDocument/2006/relationships/vmlDrawing" Target="../drawings/vmlDrawing27.vml"/><Relationship Id="rId2"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3.xml"/><Relationship Id="rId4" Type="http://schemas.openxmlformats.org/officeDocument/2006/relationships/oleObject" Target="../embeddings/oleObject28.bin"/><Relationship Id="rId5" Type="http://schemas.openxmlformats.org/officeDocument/2006/relationships/image" Target="../media/image16.wmf"/><Relationship Id="rId1" Type="http://schemas.openxmlformats.org/officeDocument/2006/relationships/vmlDrawing" Target="../drawings/vmlDrawing28.v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4.xml"/><Relationship Id="rId4" Type="http://schemas.openxmlformats.org/officeDocument/2006/relationships/oleObject" Target="../embeddings/oleObject29.bin"/><Relationship Id="rId5" Type="http://schemas.openxmlformats.org/officeDocument/2006/relationships/image" Target="../media/image16.wmf"/><Relationship Id="rId1" Type="http://schemas.openxmlformats.org/officeDocument/2006/relationships/vmlDrawing" Target="../drawings/vmlDrawing29.vml"/><Relationship Id="rId2"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5.xml"/><Relationship Id="rId4" Type="http://schemas.openxmlformats.org/officeDocument/2006/relationships/oleObject" Target="../embeddings/oleObject30.bin"/><Relationship Id="rId5" Type="http://schemas.openxmlformats.org/officeDocument/2006/relationships/image" Target="../media/image16.wmf"/><Relationship Id="rId1" Type="http://schemas.openxmlformats.org/officeDocument/2006/relationships/vmlDrawing" Target="../drawings/vmlDrawing30.vml"/><Relationship Id="rId2"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6.xml"/><Relationship Id="rId4" Type="http://schemas.openxmlformats.org/officeDocument/2006/relationships/oleObject" Target="../embeddings/oleObject31.bin"/><Relationship Id="rId5" Type="http://schemas.openxmlformats.org/officeDocument/2006/relationships/image" Target="../media/image16.wmf"/><Relationship Id="rId1" Type="http://schemas.openxmlformats.org/officeDocument/2006/relationships/vmlDrawing" Target="../drawings/vmlDrawing31.vml"/><Relationship Id="rId2"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7.xml"/><Relationship Id="rId4" Type="http://schemas.openxmlformats.org/officeDocument/2006/relationships/oleObject" Target="../embeddings/oleObject32.bin"/><Relationship Id="rId5" Type="http://schemas.openxmlformats.org/officeDocument/2006/relationships/image" Target="../media/image16.wmf"/><Relationship Id="rId1" Type="http://schemas.openxmlformats.org/officeDocument/2006/relationships/vmlDrawing" Target="../drawings/vmlDrawing32.vml"/><Relationship Id="rId2"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8.xml"/><Relationship Id="rId4" Type="http://schemas.openxmlformats.org/officeDocument/2006/relationships/oleObject" Target="../embeddings/oleObject33.bin"/><Relationship Id="rId5" Type="http://schemas.openxmlformats.org/officeDocument/2006/relationships/image" Target="../media/image16.wmf"/><Relationship Id="rId1" Type="http://schemas.openxmlformats.org/officeDocument/2006/relationships/vmlDrawing" Target="../drawings/vmlDrawing33.vml"/><Relationship Id="rId2"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39.xml"/><Relationship Id="rId4" Type="http://schemas.openxmlformats.org/officeDocument/2006/relationships/oleObject" Target="../embeddings/oleObject34.bin"/><Relationship Id="rId5" Type="http://schemas.openxmlformats.org/officeDocument/2006/relationships/image" Target="../media/image17.emf"/><Relationship Id="rId1" Type="http://schemas.openxmlformats.org/officeDocument/2006/relationships/vmlDrawing" Target="../drawings/vmlDrawing34.vml"/><Relationship Id="rId2"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1.xml"/><Relationship Id="rId4" Type="http://schemas.openxmlformats.org/officeDocument/2006/relationships/oleObject" Target="../embeddings/oleObject35.bin"/><Relationship Id="rId5" Type="http://schemas.openxmlformats.org/officeDocument/2006/relationships/image" Target="../media/image18.wmf"/><Relationship Id="rId1" Type="http://schemas.openxmlformats.org/officeDocument/2006/relationships/vmlDrawing" Target="../drawings/vmlDrawing35.vml"/><Relationship Id="rId2"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2.xml"/><Relationship Id="rId4" Type="http://schemas.openxmlformats.org/officeDocument/2006/relationships/oleObject" Target="../embeddings/oleObject36.bin"/><Relationship Id="rId5" Type="http://schemas.openxmlformats.org/officeDocument/2006/relationships/image" Target="../media/image6.wmf"/><Relationship Id="rId1" Type="http://schemas.openxmlformats.org/officeDocument/2006/relationships/vmlDrawing" Target="../drawings/vmlDrawing36.v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3.xml"/><Relationship Id="rId4" Type="http://schemas.openxmlformats.org/officeDocument/2006/relationships/oleObject" Target="../embeddings/oleObject37.bin"/><Relationship Id="rId5" Type="http://schemas.openxmlformats.org/officeDocument/2006/relationships/image" Target="../media/image19.wmf"/><Relationship Id="rId1" Type="http://schemas.openxmlformats.org/officeDocument/2006/relationships/vmlDrawing" Target="../drawings/vmlDrawing37.vml"/><Relationship Id="rId2"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44.xml"/><Relationship Id="rId4" Type="http://schemas.openxmlformats.org/officeDocument/2006/relationships/oleObject" Target="../embeddings/oleObject38.bin"/><Relationship Id="rId5" Type="http://schemas.openxmlformats.org/officeDocument/2006/relationships/image" Target="../media/image19.wmf"/><Relationship Id="rId1" Type="http://schemas.openxmlformats.org/officeDocument/2006/relationships/vmlDrawing" Target="../drawings/vmlDrawing38.vml"/><Relationship Id="rId2"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45.xml"/><Relationship Id="rId4" Type="http://schemas.openxmlformats.org/officeDocument/2006/relationships/oleObject" Target="../embeddings/oleObject39.bin"/><Relationship Id="rId5" Type="http://schemas.openxmlformats.org/officeDocument/2006/relationships/image" Target="../media/image19.wmf"/><Relationship Id="rId1" Type="http://schemas.openxmlformats.org/officeDocument/2006/relationships/vmlDrawing" Target="../drawings/vmlDrawing39.vml"/><Relationship Id="rId2"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46.xml"/><Relationship Id="rId4" Type="http://schemas.openxmlformats.org/officeDocument/2006/relationships/oleObject" Target="../embeddings/oleObject40.bin"/><Relationship Id="rId5" Type="http://schemas.openxmlformats.org/officeDocument/2006/relationships/image" Target="../media/image20.wmf"/><Relationship Id="rId1" Type="http://schemas.openxmlformats.org/officeDocument/2006/relationships/vmlDrawing" Target="../drawings/vmlDrawing40.vml"/><Relationship Id="rId2"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56.xml"/><Relationship Id="rId4" Type="http://schemas.openxmlformats.org/officeDocument/2006/relationships/oleObject" Target="../embeddings/oleObject41.bin"/><Relationship Id="rId5" Type="http://schemas.openxmlformats.org/officeDocument/2006/relationships/image" Target="../media/image21.wmf"/><Relationship Id="rId1" Type="http://schemas.openxmlformats.org/officeDocument/2006/relationships/vmlDrawing" Target="../drawings/vmlDrawing41.vml"/><Relationship Id="rId2"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57.xml"/><Relationship Id="rId4" Type="http://schemas.openxmlformats.org/officeDocument/2006/relationships/oleObject" Target="../embeddings/oleObject42.bin"/><Relationship Id="rId5" Type="http://schemas.openxmlformats.org/officeDocument/2006/relationships/image" Target="../media/image21.wmf"/><Relationship Id="rId1" Type="http://schemas.openxmlformats.org/officeDocument/2006/relationships/vmlDrawing" Target="../drawings/vmlDrawing42.vml"/><Relationship Id="rId2"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58.xml"/><Relationship Id="rId4" Type="http://schemas.openxmlformats.org/officeDocument/2006/relationships/oleObject" Target="../embeddings/oleObject43.bin"/><Relationship Id="rId5" Type="http://schemas.openxmlformats.org/officeDocument/2006/relationships/image" Target="../media/image21.wmf"/><Relationship Id="rId1" Type="http://schemas.openxmlformats.org/officeDocument/2006/relationships/vmlDrawing" Target="../drawings/vmlDrawing43.vml"/><Relationship Id="rId2"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59.xml"/><Relationship Id="rId4" Type="http://schemas.openxmlformats.org/officeDocument/2006/relationships/oleObject" Target="../embeddings/oleObject44.bin"/><Relationship Id="rId5" Type="http://schemas.openxmlformats.org/officeDocument/2006/relationships/image" Target="../media/image21.wmf"/><Relationship Id="rId1" Type="http://schemas.openxmlformats.org/officeDocument/2006/relationships/vmlDrawing" Target="../drawings/vmlDrawing44.vml"/><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0.xml.rels><?xml version="1.0" encoding="UTF-8" standalone="yes"?>
<Relationships xmlns="http://schemas.openxmlformats.org/package/2006/relationships"><Relationship Id="rId3" Type="http://schemas.openxmlformats.org/officeDocument/2006/relationships/notesSlide" Target="../notesSlides/notesSlide60.xml"/><Relationship Id="rId4" Type="http://schemas.openxmlformats.org/officeDocument/2006/relationships/oleObject" Target="../embeddings/oleObject45.bin"/><Relationship Id="rId5" Type="http://schemas.openxmlformats.org/officeDocument/2006/relationships/image" Target="../media/image22.wmf"/><Relationship Id="rId1" Type="http://schemas.openxmlformats.org/officeDocument/2006/relationships/vmlDrawing" Target="../drawings/vmlDrawing45.vml"/><Relationship Id="rId2"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61.xml"/><Relationship Id="rId4" Type="http://schemas.openxmlformats.org/officeDocument/2006/relationships/oleObject" Target="../embeddings/oleObject46.bin"/><Relationship Id="rId5" Type="http://schemas.openxmlformats.org/officeDocument/2006/relationships/image" Target="../media/image22.wmf"/><Relationship Id="rId1" Type="http://schemas.openxmlformats.org/officeDocument/2006/relationships/vmlDrawing" Target="../drawings/vmlDrawing46.vml"/><Relationship Id="rId2"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notesSlide" Target="../notesSlides/notesSlide62.xml"/><Relationship Id="rId4" Type="http://schemas.openxmlformats.org/officeDocument/2006/relationships/oleObject" Target="../embeddings/oleObject47.bin"/><Relationship Id="rId5" Type="http://schemas.openxmlformats.org/officeDocument/2006/relationships/image" Target="../media/image22.wmf"/><Relationship Id="rId1" Type="http://schemas.openxmlformats.org/officeDocument/2006/relationships/vmlDrawing" Target="../drawings/vmlDrawing47.vml"/><Relationship Id="rId2"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 name="Rectangle 1"/>
          <p:cNvSpPr>
            <a:spLocks/>
          </p:cNvSpPr>
          <p:nvPr/>
        </p:nvSpPr>
        <p:spPr bwMode="auto">
          <a:xfrm>
            <a:off x="395536" y="2276872"/>
            <a:ext cx="8064896" cy="1440160"/>
          </a:xfrm>
          <a:prstGeom prst="rect">
            <a:avLst/>
          </a:prstGeom>
          <a:noFill/>
          <a:ln w="9525" cap="flat">
            <a:noFill/>
            <a:miter lim="800000"/>
            <a:headEnd type="none" w="med" len="med"/>
            <a:tailEnd type="none" w="med" len="med"/>
          </a:ln>
        </p:spPr>
        <p:txBody>
          <a:bodyPr lIns="38100" tIns="38100" rIns="38100" bIns="38100"/>
          <a:lstStyle/>
          <a:p>
            <a:pPr marL="304800" indent="-304800">
              <a:spcBef>
                <a:spcPts val="600"/>
              </a:spcBef>
            </a:pPr>
            <a:r>
              <a:rPr lang="en-US" sz="4400" b="1" dirty="0" err="1" smtClean="0">
                <a:solidFill>
                  <a:srgbClr val="760000"/>
                </a:solidFill>
                <a:latin typeface="Garamond" pitchFamily="18" charset="0"/>
                <a:ea typeface="Times New Roman Bold" charset="0"/>
                <a:cs typeface="Times New Roman Bold" charset="0"/>
                <a:sym typeface="Times New Roman Bold" charset="0"/>
              </a:rPr>
              <a:t>Metodología</a:t>
            </a:r>
            <a:r>
              <a:rPr lang="en-US" sz="4400" b="1" dirty="0" smtClean="0">
                <a:solidFill>
                  <a:srgbClr val="760000"/>
                </a:solidFill>
                <a:latin typeface="Garamond" pitchFamily="18" charset="0"/>
                <a:ea typeface="Times New Roman Bold" charset="0"/>
                <a:cs typeface="Times New Roman Bold" charset="0"/>
                <a:sym typeface="Times New Roman Bold" charset="0"/>
              </a:rPr>
              <a:t> </a:t>
            </a:r>
            <a:r>
              <a:rPr lang="en-US" sz="4400" b="1" dirty="0" err="1" smtClean="0">
                <a:solidFill>
                  <a:srgbClr val="760000"/>
                </a:solidFill>
                <a:latin typeface="Garamond" pitchFamily="18" charset="0"/>
                <a:ea typeface="Times New Roman Bold" charset="0"/>
                <a:cs typeface="Times New Roman Bold" charset="0"/>
                <a:sym typeface="Times New Roman Bold" charset="0"/>
              </a:rPr>
              <a:t>para</a:t>
            </a:r>
            <a:r>
              <a:rPr lang="en-US" sz="4400" b="1" dirty="0" smtClean="0">
                <a:solidFill>
                  <a:srgbClr val="760000"/>
                </a:solidFill>
                <a:latin typeface="Garamond" pitchFamily="18" charset="0"/>
                <a:ea typeface="Times New Roman Bold" charset="0"/>
                <a:cs typeface="Times New Roman Bold" charset="0"/>
                <a:sym typeface="Times New Roman Bold" charset="0"/>
              </a:rPr>
              <a:t> la </a:t>
            </a:r>
            <a:r>
              <a:rPr lang="en-US" sz="4400" b="1" dirty="0" err="1" smtClean="0">
                <a:solidFill>
                  <a:srgbClr val="760000"/>
                </a:solidFill>
                <a:latin typeface="Garamond" pitchFamily="18" charset="0"/>
                <a:ea typeface="Times New Roman Bold" charset="0"/>
                <a:cs typeface="Times New Roman Bold" charset="0"/>
                <a:sym typeface="Times New Roman Bold" charset="0"/>
              </a:rPr>
              <a:t>Medición</a:t>
            </a:r>
            <a:r>
              <a:rPr lang="en-US" sz="4400" b="1" dirty="0" smtClean="0">
                <a:solidFill>
                  <a:srgbClr val="760000"/>
                </a:solidFill>
                <a:latin typeface="Garamond" pitchFamily="18" charset="0"/>
                <a:ea typeface="Times New Roman Bold" charset="0"/>
                <a:cs typeface="Times New Roman Bold" charset="0"/>
                <a:sym typeface="Times New Roman Bold" charset="0"/>
              </a:rPr>
              <a:t> de la </a:t>
            </a:r>
            <a:r>
              <a:rPr lang="en-US" sz="4400" b="1" dirty="0" err="1" smtClean="0">
                <a:solidFill>
                  <a:srgbClr val="760000"/>
                </a:solidFill>
                <a:latin typeface="Garamond" pitchFamily="18" charset="0"/>
                <a:ea typeface="Times New Roman Bold" charset="0"/>
                <a:cs typeface="Times New Roman Bold" charset="0"/>
                <a:sym typeface="Times New Roman Bold" charset="0"/>
              </a:rPr>
              <a:t>Pobreza</a:t>
            </a:r>
            <a:r>
              <a:rPr lang="en-US" sz="4400" b="1" dirty="0" smtClean="0">
                <a:solidFill>
                  <a:srgbClr val="760000"/>
                </a:solidFill>
                <a:latin typeface="Garamond" pitchFamily="18" charset="0"/>
                <a:ea typeface="Times New Roman Bold" charset="0"/>
                <a:cs typeface="Times New Roman Bold" charset="0"/>
                <a:sym typeface="Times New Roman Bold" charset="0"/>
              </a:rPr>
              <a:t> Multidimensional:</a:t>
            </a:r>
          </a:p>
          <a:p>
            <a:pPr marL="304800" indent="-304800">
              <a:spcBef>
                <a:spcPts val="1075"/>
              </a:spcBef>
            </a:pPr>
            <a:endParaRPr lang="en-US" sz="1400" dirty="0" smtClean="0">
              <a:solidFill>
                <a:srgbClr val="800000"/>
              </a:solidFill>
              <a:latin typeface="Garamond" pitchFamily="18" charset="0"/>
              <a:ea typeface="Times New Roman Bold" charset="0"/>
              <a:cs typeface="Times New Roman Bold" charset="0"/>
              <a:sym typeface="Times New Roman Bold" charset="0"/>
            </a:endParaRPr>
          </a:p>
        </p:txBody>
      </p:sp>
      <p:sp>
        <p:nvSpPr>
          <p:cNvPr id="5" name="Title 1"/>
          <p:cNvSpPr txBox="1">
            <a:spLocks/>
          </p:cNvSpPr>
          <p:nvPr/>
        </p:nvSpPr>
        <p:spPr>
          <a:xfrm>
            <a:off x="0" y="3645024"/>
            <a:ext cx="8713787" cy="3816424"/>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0" cap="none" spc="0" normalizeH="0" baseline="0" noProof="0" dirty="0" smtClean="0">
                <a:ln>
                  <a:noFill/>
                </a:ln>
                <a:solidFill>
                  <a:srgbClr val="800000"/>
                </a:solidFill>
                <a:effectLst/>
                <a:uLnTx/>
                <a:uFillTx/>
                <a:latin typeface="Garamond" pitchFamily="18" charset="0"/>
                <a:ea typeface="+mj-ea"/>
                <a:cs typeface="+mj-cs"/>
                <a:sym typeface="Lucida Grande" charset="0"/>
              </a:rPr>
              <a:t>Maria Emma Santos</a:t>
            </a:r>
          </a:p>
          <a:p>
            <a:pPr marL="0" marR="0" lvl="0" indent="0" algn="ctr" defTabSz="914400" rtl="0" eaLnBrk="1" fontAlgn="base" latinLnBrk="0" hangingPunct="1">
              <a:lnSpc>
                <a:spcPct val="100000"/>
              </a:lnSpc>
              <a:spcBef>
                <a:spcPct val="0"/>
              </a:spcBef>
              <a:spcAft>
                <a:spcPct val="0"/>
              </a:spcAft>
              <a:buClrTx/>
              <a:buSzTx/>
              <a:buFontTx/>
              <a:buNone/>
              <a:tabLst/>
              <a:defRPr/>
            </a:pPr>
            <a:r>
              <a:rPr lang="en-GB" sz="2800" b="1" kern="0" dirty="0" smtClean="0">
                <a:solidFill>
                  <a:srgbClr val="800000"/>
                </a:solidFill>
                <a:latin typeface="Garamond" pitchFamily="18" charset="0"/>
                <a:ea typeface="+mj-ea"/>
                <a:cs typeface="+mj-cs"/>
                <a:sym typeface="Lucida Grande" charset="0"/>
              </a:rPr>
              <a:t>Universidad </a:t>
            </a:r>
            <a:r>
              <a:rPr lang="en-GB" sz="2800" b="1" kern="0" dirty="0" err="1" smtClean="0">
                <a:solidFill>
                  <a:srgbClr val="800000"/>
                </a:solidFill>
                <a:latin typeface="Garamond" pitchFamily="18" charset="0"/>
                <a:ea typeface="+mj-ea"/>
                <a:cs typeface="+mj-cs"/>
                <a:sym typeface="Lucida Grande" charset="0"/>
              </a:rPr>
              <a:t>Nacional</a:t>
            </a:r>
            <a:r>
              <a:rPr lang="en-GB" sz="2800" b="1" kern="0" dirty="0" smtClean="0">
                <a:solidFill>
                  <a:srgbClr val="800000"/>
                </a:solidFill>
                <a:latin typeface="Garamond" pitchFamily="18" charset="0"/>
                <a:ea typeface="+mj-ea"/>
                <a:cs typeface="+mj-cs"/>
                <a:sym typeface="Lucida Grande" charset="0"/>
              </a:rPr>
              <a:t> del Sur-CONICET y OPHI</a:t>
            </a:r>
            <a:r>
              <a:rPr kumimoji="0" lang="en-GB" sz="3600" b="1" i="0" u="none" strike="noStrike" kern="0" cap="none" spc="0" normalizeH="0" baseline="0" noProof="0" dirty="0" smtClean="0">
                <a:ln>
                  <a:noFill/>
                </a:ln>
                <a:solidFill>
                  <a:srgbClr val="800000"/>
                </a:solidFill>
                <a:effectLst/>
                <a:uLnTx/>
                <a:uFillTx/>
                <a:latin typeface="Garamond" pitchFamily="18" charset="0"/>
                <a:ea typeface="+mj-ea"/>
                <a:cs typeface="+mj-cs"/>
                <a:sym typeface="Lucida Grande" charset="0"/>
              </a:rPr>
              <a:t/>
            </a:r>
            <a:br>
              <a:rPr kumimoji="0" lang="en-GB" sz="3600" b="1" i="0" u="none" strike="noStrike" kern="0" cap="none" spc="0" normalizeH="0" baseline="0" noProof="0" dirty="0" smtClean="0">
                <a:ln>
                  <a:noFill/>
                </a:ln>
                <a:solidFill>
                  <a:srgbClr val="800000"/>
                </a:solidFill>
                <a:effectLst/>
                <a:uLnTx/>
                <a:uFillTx/>
                <a:latin typeface="Garamond" pitchFamily="18" charset="0"/>
                <a:ea typeface="+mj-ea"/>
                <a:cs typeface="+mj-cs"/>
                <a:sym typeface="Lucida Grande" charset="0"/>
              </a:rPr>
            </a:br>
            <a:r>
              <a:rPr kumimoji="0" lang="en-GB" sz="2800" b="1" i="0" u="none" strike="noStrike" kern="0" cap="none" spc="0" normalizeH="0" baseline="0" noProof="0" dirty="0" smtClean="0">
                <a:ln>
                  <a:noFill/>
                </a:ln>
                <a:solidFill>
                  <a:schemeClr val="tx1"/>
                </a:solidFill>
                <a:effectLst/>
                <a:uLnTx/>
                <a:uFillTx/>
                <a:latin typeface="Garamond" pitchFamily="18" charset="0"/>
                <a:ea typeface="+mj-ea"/>
                <a:cs typeface="+mj-cs"/>
                <a:sym typeface="Lucida Grande" charset="0"/>
              </a:rPr>
              <a:t>Taller </a:t>
            </a:r>
            <a:r>
              <a:rPr kumimoji="0" lang="en-GB" sz="2800" b="1" i="0" u="none" strike="noStrike" kern="0" cap="none" spc="0" normalizeH="0" baseline="0" noProof="0" dirty="0" err="1" smtClean="0">
                <a:ln>
                  <a:noFill/>
                </a:ln>
                <a:solidFill>
                  <a:schemeClr val="tx1"/>
                </a:solidFill>
                <a:effectLst/>
                <a:uLnTx/>
                <a:uFillTx/>
                <a:latin typeface="Garamond" pitchFamily="18" charset="0"/>
                <a:ea typeface="+mj-ea"/>
                <a:cs typeface="+mj-cs"/>
                <a:sym typeface="Lucida Grande" charset="0"/>
              </a:rPr>
              <a:t>sobre</a:t>
            </a:r>
            <a:r>
              <a:rPr kumimoji="0" lang="en-GB" sz="2800" b="1" i="0" u="none" strike="noStrike" kern="0" cap="none" spc="0" normalizeH="0" baseline="0" noProof="0" dirty="0" smtClean="0">
                <a:ln>
                  <a:noFill/>
                </a:ln>
                <a:solidFill>
                  <a:schemeClr val="tx1"/>
                </a:solidFill>
                <a:effectLst/>
                <a:uLnTx/>
                <a:uFillTx/>
                <a:latin typeface="Garamond" pitchFamily="18" charset="0"/>
                <a:ea typeface="+mj-ea"/>
                <a:cs typeface="+mj-cs"/>
                <a:sym typeface="Lucida Grande" charset="0"/>
              </a:rPr>
              <a:t> Indices de </a:t>
            </a:r>
            <a:r>
              <a:rPr kumimoji="0" lang="en-GB" sz="2800" b="1" i="0" u="none" strike="noStrike" kern="0" cap="none" spc="0" normalizeH="0" baseline="0" noProof="0" dirty="0" err="1" smtClean="0">
                <a:ln>
                  <a:noFill/>
                </a:ln>
                <a:solidFill>
                  <a:schemeClr val="tx1"/>
                </a:solidFill>
                <a:effectLst/>
                <a:uLnTx/>
                <a:uFillTx/>
                <a:latin typeface="Garamond" pitchFamily="18" charset="0"/>
                <a:ea typeface="+mj-ea"/>
                <a:cs typeface="+mj-cs"/>
                <a:sym typeface="Lucida Grande" charset="0"/>
              </a:rPr>
              <a:t>Pobreza</a:t>
            </a:r>
            <a:r>
              <a:rPr kumimoji="0" lang="en-GB" sz="2800" b="1" i="0" u="none" strike="noStrike" kern="0" cap="none" spc="0" normalizeH="0" baseline="0" noProof="0" dirty="0" smtClean="0">
                <a:ln>
                  <a:noFill/>
                </a:ln>
                <a:solidFill>
                  <a:schemeClr val="tx1"/>
                </a:solidFill>
                <a:effectLst/>
                <a:uLnTx/>
                <a:uFillTx/>
                <a:latin typeface="Garamond" pitchFamily="18" charset="0"/>
                <a:ea typeface="+mj-ea"/>
                <a:cs typeface="+mj-cs"/>
                <a:sym typeface="Lucida Grande" charset="0"/>
              </a:rPr>
              <a:t> Multidimensional</a:t>
            </a:r>
          </a:p>
          <a:p>
            <a:pPr lvl="0">
              <a:defRPr/>
            </a:pPr>
            <a:r>
              <a:rPr lang="en-GB" sz="2800" kern="0" dirty="0" smtClean="0">
                <a:solidFill>
                  <a:schemeClr val="tx1"/>
                </a:solidFill>
                <a:latin typeface="Garamond" pitchFamily="18" charset="0"/>
                <a:sym typeface="Lucida Grande" charset="0"/>
              </a:rPr>
              <a:t>18 y 19 </a:t>
            </a:r>
            <a:r>
              <a:rPr lang="en-GB" sz="2800" kern="0" dirty="0">
                <a:solidFill>
                  <a:schemeClr val="tx1"/>
                </a:solidFill>
                <a:latin typeface="Garamond" pitchFamily="18" charset="0"/>
                <a:sym typeface="Lucida Grande" charset="0"/>
              </a:rPr>
              <a:t>de </a:t>
            </a:r>
            <a:r>
              <a:rPr lang="en-GB" sz="2800" kern="0" dirty="0" err="1">
                <a:solidFill>
                  <a:schemeClr val="tx1"/>
                </a:solidFill>
                <a:latin typeface="Garamond" pitchFamily="18" charset="0"/>
                <a:sym typeface="Lucida Grande" charset="0"/>
              </a:rPr>
              <a:t>Septiembre</a:t>
            </a:r>
            <a:r>
              <a:rPr lang="en-GB" sz="2800" kern="0" dirty="0">
                <a:solidFill>
                  <a:schemeClr val="tx1"/>
                </a:solidFill>
                <a:latin typeface="Garamond" pitchFamily="18" charset="0"/>
                <a:sym typeface="Lucida Grande" charset="0"/>
              </a:rPr>
              <a:t> </a:t>
            </a:r>
            <a:r>
              <a:rPr lang="en-GB" sz="2800" kern="0" dirty="0" smtClean="0">
                <a:solidFill>
                  <a:schemeClr val="tx1"/>
                </a:solidFill>
                <a:latin typeface="Garamond" pitchFamily="18" charset="0"/>
                <a:sym typeface="Lucida Grande" charset="0"/>
              </a:rPr>
              <a:t>2013</a:t>
            </a:r>
          </a:p>
          <a:p>
            <a:pPr lvl="0">
              <a:defRPr/>
            </a:pPr>
            <a:r>
              <a:rPr kumimoji="0" lang="en-GB" sz="2800" b="0" i="0" u="none" strike="noStrike" kern="0" cap="none" spc="0" normalizeH="0" baseline="0" noProof="0" dirty="0" smtClean="0">
                <a:ln>
                  <a:noFill/>
                </a:ln>
                <a:solidFill>
                  <a:schemeClr val="tx1"/>
                </a:solidFill>
                <a:effectLst/>
                <a:uLnTx/>
                <a:uFillTx/>
                <a:latin typeface="Garamond" pitchFamily="18" charset="0"/>
                <a:ea typeface="+mj-ea"/>
                <a:cs typeface="+mj-cs"/>
                <a:sym typeface="Lucida Grande" charset="0"/>
              </a:rPr>
              <a:t>Bogotá, Colombia</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smtClean="0">
              <a:ln>
                <a:noFill/>
              </a:ln>
              <a:solidFill>
                <a:schemeClr val="tx1"/>
              </a:solidFill>
              <a:effectLst/>
              <a:uLnTx/>
              <a:uFillTx/>
              <a:latin typeface="Garamond" pitchFamily="18" charset="0"/>
              <a:ea typeface="+mj-ea"/>
              <a:cs typeface="+mj-cs"/>
              <a:sym typeface="Lucida Grande" charset="0"/>
            </a:endParaRPr>
          </a:p>
        </p:txBody>
      </p:sp>
    </p:spTree>
    <p:extLst>
      <p:ext uri="{BB962C8B-B14F-4D97-AF65-F5344CB8AC3E}">
        <p14:creationId xmlns:p14="http://schemas.microsoft.com/office/powerpoint/2010/main" val="425988273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685800" y="1219200"/>
            <a:ext cx="7924800" cy="5638800"/>
          </a:xfrm>
        </p:spPr>
        <p:txBody>
          <a:bodyPr/>
          <a:lstStyle/>
          <a:p>
            <a:pPr algn="ctr" eaLnBrk="1" hangingPunct="1">
              <a:lnSpc>
                <a:spcPct val="90000"/>
              </a:lnSpc>
              <a:buFontTx/>
              <a:buNone/>
            </a:pPr>
            <a:r>
              <a:rPr lang="es-ES_tradnl" sz="2800" i="1" noProof="0" dirty="0" smtClean="0">
                <a:latin typeface="Garamond"/>
                <a:ea typeface="ＭＳ Ｐゴシック" pitchFamily="34" charset="-128"/>
                <a:cs typeface="Garamond"/>
              </a:rPr>
              <a:t>Matriz</a:t>
            </a:r>
            <a:r>
              <a:rPr lang="es-ES_tradnl" sz="2800" i="1" baseline="0" noProof="0" dirty="0" smtClean="0">
                <a:latin typeface="Garamond"/>
                <a:ea typeface="ＭＳ Ｐゴシック" pitchFamily="34" charset="-128"/>
                <a:cs typeface="Garamond"/>
              </a:rPr>
              <a:t> de valores de bienestar para n personas en d dimensiones</a:t>
            </a:r>
            <a:endParaRPr lang="es-ES_tradnl" sz="2800" i="1"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1">
                    <a:lumMod val="50000"/>
                  </a:schemeClr>
                </a:solidFill>
                <a:latin typeface="Garamond"/>
                <a:ea typeface="ＭＳ Ｐゴシック" pitchFamily="34" charset="-128"/>
                <a:cs typeface="Garamond"/>
              </a:rPr>
              <a:t>				       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9220" name="Object 2"/>
          <p:cNvGraphicFramePr>
            <a:graphicFrameLocks noChangeAspect="1"/>
          </p:cNvGraphicFramePr>
          <p:nvPr/>
        </p:nvGraphicFramePr>
        <p:xfrm>
          <a:off x="2820988" y="2514600"/>
          <a:ext cx="2927350" cy="1933575"/>
        </p:xfrm>
        <a:graphic>
          <a:graphicData uri="http://schemas.openxmlformats.org/presentationml/2006/ole">
            <mc:AlternateContent xmlns:mc="http://schemas.openxmlformats.org/markup-compatibility/2006">
              <mc:Choice xmlns:v="urn:schemas-microsoft-com:vml" Requires="v">
                <p:oleObj spid="_x0000_s64530" name="Equation" r:id="rId4" imgW="1458633" imgH="965078" progId="Equation.3">
                  <p:embed/>
                </p:oleObj>
              </mc:Choice>
              <mc:Fallback>
                <p:oleObj name="Equation" r:id="rId4" imgW="1458633"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20988" y="2514600"/>
                        <a:ext cx="29273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2"/>
          <p:cNvSpPr>
            <a:spLocks noGrp="1" noChangeArrowheads="1"/>
          </p:cNvSpPr>
          <p:nvPr>
            <p:ph type="title"/>
          </p:nvPr>
        </p:nvSpPr>
        <p:spPr>
          <a:xfrm>
            <a:off x="0" y="260648"/>
            <a:ext cx="9144000" cy="1219200"/>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Datos Multidimensionales</a:t>
            </a:r>
            <a:endParaRPr lang="es-ES_tradnl" b="1" noProof="0" dirty="0" smtClean="0">
              <a:solidFill>
                <a:srgbClr val="800000"/>
              </a:solidFill>
              <a:latin typeface="Garamond"/>
              <a:ea typeface="ＭＳ Ｐゴシック" pitchFamily="34" charset="-128"/>
              <a:cs typeface="Garamond"/>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188640"/>
            <a:ext cx="9144000" cy="1219200"/>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Datos Multidimensionales</a:t>
            </a:r>
            <a:endParaRPr lang="es-ES_tradnl" b="1" noProof="0" dirty="0" smtClean="0">
              <a:solidFill>
                <a:srgbClr val="800000"/>
              </a:solidFill>
              <a:latin typeface="Garamond"/>
              <a:ea typeface="ＭＳ Ｐゴシック" pitchFamily="34" charset="-128"/>
              <a:cs typeface="Garamond"/>
            </a:endParaRPr>
          </a:p>
        </p:txBody>
      </p:sp>
      <p:sp>
        <p:nvSpPr>
          <p:cNvPr id="10243" name="Rectangle 3"/>
          <p:cNvSpPr>
            <a:spLocks noGrp="1" noChangeArrowheads="1"/>
          </p:cNvSpPr>
          <p:nvPr>
            <p:ph type="body" idx="1"/>
          </p:nvPr>
        </p:nvSpPr>
        <p:spPr>
          <a:xfrm>
            <a:off x="685800" y="1219200"/>
            <a:ext cx="7924800" cy="5638800"/>
          </a:xfrm>
        </p:spPr>
        <p:txBody>
          <a:bodyPr/>
          <a:lstStyle/>
          <a:p>
            <a:pPr algn="ctr" eaLnBrk="1" hangingPunct="1">
              <a:lnSpc>
                <a:spcPct val="90000"/>
              </a:lnSpc>
              <a:buFontTx/>
              <a:buNone/>
            </a:pPr>
            <a:r>
              <a:rPr lang="es-ES_tradnl" sz="2800" i="1" noProof="0" dirty="0" smtClean="0">
                <a:solidFill>
                  <a:schemeClr val="tx1"/>
                </a:solidFill>
                <a:effectLst/>
                <a:latin typeface="Garamond"/>
                <a:cs typeface="Garamond"/>
              </a:rPr>
              <a:t>Matriz</a:t>
            </a:r>
            <a:r>
              <a:rPr lang="es-ES_tradnl" sz="2800" i="1" baseline="0" noProof="0" dirty="0" smtClean="0">
                <a:solidFill>
                  <a:schemeClr val="tx1"/>
                </a:solidFill>
                <a:effectLst/>
                <a:latin typeface="Garamond"/>
                <a:cs typeface="Garamond"/>
              </a:rPr>
              <a:t> de valores de bienestar para n personas en d dimensiones</a:t>
            </a:r>
            <a:endParaRPr lang="es-ES_tradnl" sz="2000" i="1"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p>
          <a:p>
            <a:pPr eaLnBrk="1" hangingPunct="1">
              <a:lnSpc>
                <a:spcPct val="90000"/>
              </a:lnSpc>
              <a:buFontTx/>
              <a:buNone/>
            </a:pPr>
            <a:r>
              <a:rPr lang="es-ES_tradnl" sz="2400" dirty="0">
                <a:solidFill>
                  <a:schemeClr val="bg1">
                    <a:lumMod val="50000"/>
                  </a:schemeClr>
                </a:solidFill>
                <a:latin typeface="Garamond"/>
                <a:ea typeface="ＭＳ Ｐゴシック" pitchFamily="34" charset="-128"/>
                <a:cs typeface="Garamond"/>
              </a:rPr>
              <a:t>	</a:t>
            </a:r>
            <a:r>
              <a:rPr lang="es-ES_tradnl" sz="2400" dirty="0" smtClean="0">
                <a:solidFill>
                  <a:schemeClr val="bg1">
                    <a:lumMod val="50000"/>
                  </a:schemeClr>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 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b="1" i="1" noProof="0" dirty="0" smtClean="0">
                <a:latin typeface="Garamond"/>
                <a:ea typeface="ＭＳ Ｐゴシック" pitchFamily="34" charset="-128"/>
                <a:cs typeface="Garamond"/>
              </a:rPr>
              <a:t>z</a:t>
            </a:r>
            <a:r>
              <a:rPr lang="es-ES_tradnl" sz="2400" b="1" noProof="0" dirty="0" smtClean="0">
                <a:latin typeface="Garamond"/>
                <a:ea typeface="ＭＳ Ｐゴシック" pitchFamily="34" charset="-128"/>
                <a:cs typeface="Garamond"/>
              </a:rPr>
              <a:t>       ( 13     12    3    1)     </a:t>
            </a:r>
            <a:r>
              <a:rPr lang="es-ES_tradnl" sz="2400" noProof="0" dirty="0" smtClean="0">
                <a:solidFill>
                  <a:schemeClr val="bg2"/>
                </a:solidFill>
                <a:latin typeface="Garamond"/>
                <a:ea typeface="ＭＳ Ｐゴシック" pitchFamily="34" charset="-128"/>
                <a:cs typeface="Garamond"/>
              </a:rPr>
              <a:t>Cortes</a:t>
            </a: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10244" name="Object 2"/>
          <p:cNvGraphicFramePr>
            <a:graphicFrameLocks noChangeAspect="1"/>
          </p:cNvGraphicFramePr>
          <p:nvPr/>
        </p:nvGraphicFramePr>
        <p:xfrm>
          <a:off x="2820988" y="2514600"/>
          <a:ext cx="2927350" cy="1933575"/>
        </p:xfrm>
        <a:graphic>
          <a:graphicData uri="http://schemas.openxmlformats.org/presentationml/2006/ole">
            <mc:AlternateContent xmlns:mc="http://schemas.openxmlformats.org/markup-compatibility/2006">
              <mc:Choice xmlns:v="urn:schemas-microsoft-com:vml" Requires="v">
                <p:oleObj spid="_x0000_s65554" name="Equation" r:id="rId4" imgW="1458633" imgH="965078" progId="Equation.3">
                  <p:embed/>
                </p:oleObj>
              </mc:Choice>
              <mc:Fallback>
                <p:oleObj name="Equation" r:id="rId4" imgW="1458633"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20988" y="2514600"/>
                        <a:ext cx="29273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404664"/>
            <a:ext cx="9144000" cy="1219200"/>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Matriz de Privaciones</a:t>
            </a:r>
            <a:endParaRPr lang="es-ES_tradnl" b="1" noProof="0" dirty="0" smtClean="0">
              <a:solidFill>
                <a:srgbClr val="800000"/>
              </a:solidFill>
              <a:latin typeface="Garamond"/>
              <a:ea typeface="ＭＳ Ｐゴシック" pitchFamily="34" charset="-128"/>
              <a:cs typeface="Garamond"/>
            </a:endParaRPr>
          </a:p>
        </p:txBody>
      </p:sp>
      <p:sp>
        <p:nvSpPr>
          <p:cNvPr id="11267" name="Rectangle 3"/>
          <p:cNvSpPr>
            <a:spLocks noGrp="1" noChangeArrowheads="1"/>
          </p:cNvSpPr>
          <p:nvPr>
            <p:ph type="body" idx="1"/>
          </p:nvPr>
        </p:nvSpPr>
        <p:spPr>
          <a:xfrm>
            <a:off x="685800" y="1219200"/>
            <a:ext cx="7924800" cy="5638800"/>
          </a:xfrm>
        </p:spPr>
        <p:txBody>
          <a:bodyPr/>
          <a:lstStyle/>
          <a:p>
            <a:pPr algn="ctr" eaLnBrk="1" hangingPunct="1">
              <a:lnSpc>
                <a:spcPct val="90000"/>
              </a:lnSpc>
              <a:buFontTx/>
              <a:buNone/>
            </a:pPr>
            <a:r>
              <a:rPr lang="es-ES_tradnl" sz="2400" noProof="0" dirty="0" smtClean="0">
                <a:latin typeface="Garamond"/>
                <a:ea typeface="ＭＳ Ｐゴシック" pitchFamily="34" charset="-128"/>
                <a:cs typeface="Garamond"/>
              </a:rPr>
              <a:t>Reemplazar entadas:  1 si hay privación, 0 si no hay privación.</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1">
                    <a:lumMod val="50000"/>
                  </a:schemeClr>
                </a:solidFill>
                <a:latin typeface="Garamond"/>
                <a:ea typeface="ＭＳ Ｐゴシック" pitchFamily="34" charset="-128"/>
                <a:cs typeface="Garamond"/>
              </a:rPr>
              <a:t>				       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1">
                    <a:lumMod val="50000"/>
                  </a:schemeClr>
                </a:solidFill>
                <a:latin typeface="Garamond"/>
                <a:ea typeface="ＭＳ Ｐゴシック" pitchFamily="34" charset="-128"/>
                <a:cs typeface="Garamond"/>
              </a:rPr>
              <a:t>                                                                      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u="sng" noProof="0" dirty="0" smtClean="0">
              <a:latin typeface="Garamond"/>
              <a:ea typeface="ＭＳ Ｐゴシック" pitchFamily="34" charset="-128"/>
              <a:cs typeface="Garamond"/>
            </a:endParaRPr>
          </a:p>
        </p:txBody>
      </p:sp>
      <p:graphicFrame>
        <p:nvGraphicFramePr>
          <p:cNvPr id="11268" name="Object 2"/>
          <p:cNvGraphicFramePr>
            <a:graphicFrameLocks noChangeAspect="1"/>
          </p:cNvGraphicFramePr>
          <p:nvPr/>
        </p:nvGraphicFramePr>
        <p:xfrm>
          <a:off x="2770188" y="2514600"/>
          <a:ext cx="3028950" cy="1933575"/>
        </p:xfrm>
        <a:graphic>
          <a:graphicData uri="http://schemas.openxmlformats.org/presentationml/2006/ole">
            <mc:AlternateContent xmlns:mc="http://schemas.openxmlformats.org/markup-compatibility/2006">
              <mc:Choice xmlns:v="urn:schemas-microsoft-com:vml" Requires="v">
                <p:oleObj spid="_x0000_s66578" name="Equation" r:id="rId4" imgW="1509311" imgH="965078" progId="Equation.3">
                  <p:embed/>
                </p:oleObj>
              </mc:Choice>
              <mc:Fallback>
                <p:oleObj name="Equation" r:id="rId4" imgW="1509311"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0188" y="2514600"/>
                        <a:ext cx="30289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Rectangle 1"/>
          <p:cNvSpPr/>
          <p:nvPr/>
        </p:nvSpPr>
        <p:spPr>
          <a:xfrm>
            <a:off x="2195736" y="4509120"/>
            <a:ext cx="6014559" cy="483979"/>
          </a:xfrm>
          <a:prstGeom prst="rect">
            <a:avLst/>
          </a:prstGeom>
        </p:spPr>
        <p:txBody>
          <a:bodyPr wrap="square">
            <a:spAutoFit/>
          </a:bodyPr>
          <a:lstStyle/>
          <a:p>
            <a:pPr eaLnBrk="1" hangingPunct="1">
              <a:lnSpc>
                <a:spcPct val="90000"/>
              </a:lnSpc>
              <a:buFontTx/>
              <a:buNone/>
            </a:pPr>
            <a:r>
              <a:rPr lang="es-ES_tradnl" sz="2800" b="1" i="1" dirty="0">
                <a:latin typeface="Garamond" pitchFamily="18" charset="0"/>
              </a:rPr>
              <a:t>z</a:t>
            </a:r>
            <a:r>
              <a:rPr lang="es-ES_tradnl" sz="2800" b="1" dirty="0">
                <a:latin typeface="Garamond" pitchFamily="18" charset="0"/>
              </a:rPr>
              <a:t>      </a:t>
            </a:r>
            <a:r>
              <a:rPr lang="es-ES_tradnl" sz="2800" b="1" dirty="0" smtClean="0">
                <a:latin typeface="Garamond" pitchFamily="18" charset="0"/>
              </a:rPr>
              <a:t>( </a:t>
            </a:r>
            <a:r>
              <a:rPr lang="es-ES_tradnl" sz="2800" b="1" dirty="0">
                <a:latin typeface="Garamond" pitchFamily="18" charset="0"/>
              </a:rPr>
              <a:t>13   </a:t>
            </a:r>
            <a:r>
              <a:rPr lang="es-ES_tradnl" sz="2800" b="1" dirty="0" smtClean="0">
                <a:latin typeface="Garamond" pitchFamily="18" charset="0"/>
              </a:rPr>
              <a:t>   </a:t>
            </a:r>
            <a:r>
              <a:rPr lang="es-ES_tradnl" sz="2800" b="1" dirty="0">
                <a:latin typeface="Garamond" pitchFamily="18" charset="0"/>
              </a:rPr>
              <a:t>12  </a:t>
            </a:r>
            <a:r>
              <a:rPr lang="es-ES_tradnl" sz="2800" b="1" dirty="0" smtClean="0">
                <a:latin typeface="Garamond" pitchFamily="18" charset="0"/>
              </a:rPr>
              <a:t>   </a:t>
            </a:r>
            <a:r>
              <a:rPr lang="es-ES_tradnl" sz="2800" b="1" dirty="0">
                <a:latin typeface="Garamond" pitchFamily="18" charset="0"/>
              </a:rPr>
              <a:t>3    1)     </a:t>
            </a:r>
            <a:r>
              <a:rPr lang="es-ES_tradnl" sz="2800" dirty="0" smtClean="0">
                <a:solidFill>
                  <a:schemeClr val="bg1">
                    <a:lumMod val="50000"/>
                  </a:schemeClr>
                </a:solidFill>
                <a:latin typeface="Garamond" pitchFamily="18" charset="0"/>
              </a:rPr>
              <a:t>Umbrales</a:t>
            </a:r>
            <a:endParaRPr lang="es-ES_tradnl" sz="2800" dirty="0">
              <a:solidFill>
                <a:schemeClr val="bg1">
                  <a:lumMod val="50000"/>
                </a:schemeClr>
              </a:solidFill>
              <a:latin typeface="Garamond"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1219200"/>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Matriz</a:t>
            </a:r>
            <a:r>
              <a:rPr lang="es-ES_tradnl" sz="4000" b="1" baseline="0" noProof="0" dirty="0" smtClean="0">
                <a:solidFill>
                  <a:srgbClr val="800000"/>
                </a:solidFill>
                <a:latin typeface="Garamond"/>
                <a:ea typeface="ＭＳ Ｐゴシック" pitchFamily="34" charset="-128"/>
                <a:cs typeface="Garamond"/>
              </a:rPr>
              <a:t> de Privaciones</a:t>
            </a:r>
            <a:endParaRPr lang="es-ES_tradnl" b="1" noProof="0" dirty="0" smtClean="0">
              <a:solidFill>
                <a:srgbClr val="800000"/>
              </a:solidFill>
              <a:latin typeface="Garamond"/>
              <a:ea typeface="ＭＳ Ｐゴシック" pitchFamily="34" charset="-128"/>
              <a:cs typeface="Garamond"/>
            </a:endParaRPr>
          </a:p>
        </p:txBody>
      </p:sp>
      <p:sp>
        <p:nvSpPr>
          <p:cNvPr id="12291"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Remplazar entradas:  1 si</a:t>
            </a:r>
            <a:r>
              <a:rPr lang="es-ES_tradnl" sz="2400" baseline="0" noProof="0" dirty="0" smtClean="0">
                <a:latin typeface="Garamond"/>
                <a:ea typeface="ＭＳ Ｐゴシック" pitchFamily="34" charset="-128"/>
                <a:cs typeface="Garamond"/>
              </a:rPr>
              <a:t> hay privación</a:t>
            </a:r>
            <a:r>
              <a:rPr lang="es-ES_tradnl" sz="2400" noProof="0" dirty="0" smtClean="0">
                <a:latin typeface="Garamond"/>
                <a:ea typeface="ＭＳ Ｐゴシック" pitchFamily="34" charset="-128"/>
                <a:cs typeface="Garamond"/>
              </a:rPr>
              <a:t>, 0 si no</a:t>
            </a:r>
            <a:r>
              <a:rPr lang="es-ES_tradnl" sz="2400" baseline="0" noProof="0" dirty="0" smtClean="0">
                <a:latin typeface="Garamond"/>
                <a:ea typeface="ＭＳ Ｐゴシック" pitchFamily="34" charset="-128"/>
                <a:cs typeface="Garamond"/>
              </a:rPr>
              <a:t> hay privación.</a:t>
            </a: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 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12292" name="Object 2"/>
          <p:cNvGraphicFramePr>
            <a:graphicFrameLocks noChangeAspect="1"/>
          </p:cNvGraphicFramePr>
          <p:nvPr/>
        </p:nvGraphicFramePr>
        <p:xfrm>
          <a:off x="3011488" y="2514600"/>
          <a:ext cx="2543175" cy="1933575"/>
        </p:xfrm>
        <a:graphic>
          <a:graphicData uri="http://schemas.openxmlformats.org/presentationml/2006/ole">
            <mc:AlternateContent xmlns:mc="http://schemas.openxmlformats.org/markup-compatibility/2006">
              <mc:Choice xmlns:v="urn:schemas-microsoft-com:vml" Requires="v">
                <p:oleObj spid="_x0000_s67602" name="Equation" r:id="rId4" imgW="1269143" imgH="965078" progId="Equation.3">
                  <p:embed/>
                </p:oleObj>
              </mc:Choice>
              <mc:Fallback>
                <p:oleObj name="Equation" r:id="rId4" imgW="1269143"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1488" y="2514600"/>
                        <a:ext cx="2543175"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260648"/>
            <a:ext cx="9144000" cy="764704"/>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Matriz de Brecha Normalizada</a:t>
            </a:r>
          </a:p>
        </p:txBody>
      </p:sp>
      <p:sp>
        <p:nvSpPr>
          <p:cNvPr id="13315"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Brecha Normalizada = (z</a:t>
            </a:r>
            <a:r>
              <a:rPr lang="es-ES_tradnl" sz="2400" baseline="-25000" noProof="0" dirty="0" smtClean="0">
                <a:latin typeface="Garamond"/>
                <a:ea typeface="ＭＳ Ｐゴシック" pitchFamily="34" charset="-128"/>
                <a:cs typeface="Garamond"/>
              </a:rPr>
              <a:t>j</a:t>
            </a:r>
            <a:r>
              <a:rPr lang="es-ES_tradnl" sz="2400" noProof="0" dirty="0" smtClean="0">
                <a:latin typeface="Garamond"/>
                <a:ea typeface="ＭＳ Ｐゴシック" pitchFamily="34" charset="-128"/>
                <a:cs typeface="Garamond"/>
              </a:rPr>
              <a:t> - y</a:t>
            </a:r>
            <a:r>
              <a:rPr lang="es-ES_tradnl" sz="2400" baseline="-25000" noProof="0" dirty="0" smtClean="0">
                <a:latin typeface="Garamond"/>
                <a:ea typeface="ＭＳ Ｐゴシック" pitchFamily="34" charset="-128"/>
                <a:cs typeface="Garamond"/>
              </a:rPr>
              <a:t>ji</a:t>
            </a:r>
            <a:r>
              <a:rPr lang="es-ES_tradnl" sz="2400" noProof="0" dirty="0" smtClean="0">
                <a:latin typeface="Garamond"/>
                <a:ea typeface="ＭＳ Ｐゴシック" pitchFamily="34" charset="-128"/>
                <a:cs typeface="Garamond"/>
              </a:rPr>
              <a:t>)/z</a:t>
            </a:r>
            <a:r>
              <a:rPr lang="es-ES_tradnl" sz="2400" baseline="-25000" noProof="0" dirty="0" smtClean="0">
                <a:latin typeface="Garamond"/>
                <a:ea typeface="ＭＳ Ｐゴシック" pitchFamily="34" charset="-128"/>
                <a:cs typeface="Garamond"/>
              </a:rPr>
              <a:t>j</a:t>
            </a:r>
            <a:r>
              <a:rPr lang="es-ES_tradnl" sz="2400" noProof="0" dirty="0" smtClean="0">
                <a:latin typeface="Garamond"/>
                <a:ea typeface="ＭＳ Ｐゴシック" pitchFamily="34" charset="-128"/>
                <a:cs typeface="Garamond"/>
              </a:rPr>
              <a:t> si</a:t>
            </a:r>
            <a:r>
              <a:rPr lang="es-ES_tradnl" sz="2400" baseline="0" noProof="0" dirty="0" smtClean="0">
                <a:latin typeface="Garamond"/>
                <a:ea typeface="ＭＳ Ｐゴシック" pitchFamily="34" charset="-128"/>
                <a:cs typeface="Garamond"/>
              </a:rPr>
              <a:t> hay privación</a:t>
            </a:r>
            <a:r>
              <a:rPr lang="es-ES_tradnl" sz="2400" noProof="0" dirty="0" smtClean="0">
                <a:latin typeface="Garamond"/>
                <a:ea typeface="ＭＳ Ｐゴシック" pitchFamily="34" charset="-128"/>
                <a:cs typeface="Garamond"/>
              </a:rPr>
              <a:t>, 0 si</a:t>
            </a:r>
            <a:r>
              <a:rPr lang="es-ES_tradnl" sz="2400" baseline="0" noProof="0" dirty="0" smtClean="0">
                <a:latin typeface="Garamond"/>
                <a:ea typeface="ＭＳ Ｐゴシック" pitchFamily="34" charset="-128"/>
                <a:cs typeface="Garamond"/>
              </a:rPr>
              <a:t> no hay privación..</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b="1" i="1" noProof="0" dirty="0" smtClean="0">
                <a:latin typeface="Garamond"/>
                <a:ea typeface="ＭＳ Ｐゴシック" pitchFamily="34" charset="-128"/>
                <a:cs typeface="Garamond"/>
              </a:rPr>
              <a:t>z</a:t>
            </a:r>
            <a:r>
              <a:rPr lang="es-ES_tradnl" sz="2400" b="1" noProof="0" dirty="0" smtClean="0">
                <a:latin typeface="Garamond"/>
                <a:ea typeface="ＭＳ Ｐゴシック" pitchFamily="34" charset="-128"/>
                <a:cs typeface="Garamond"/>
              </a:rPr>
              <a:t>       ( 13     12    3    1)     </a:t>
            </a:r>
            <a:r>
              <a:rPr lang="es-ES_tradnl" sz="2400" noProof="0" dirty="0" smtClean="0">
                <a:solidFill>
                  <a:schemeClr val="bg1">
                    <a:lumMod val="50000"/>
                  </a:schemeClr>
                </a:solidFill>
                <a:latin typeface="Garamond"/>
                <a:ea typeface="ＭＳ Ｐゴシック" pitchFamily="34" charset="-128"/>
                <a:cs typeface="Garamond"/>
              </a:rPr>
              <a:t>Umbrales</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algn="ctr" eaLnBrk="1" hangingPunct="1">
              <a:lnSpc>
                <a:spcPct val="90000"/>
              </a:lnSpc>
              <a:buFontTx/>
              <a:buNone/>
            </a:pPr>
            <a:r>
              <a:rPr lang="es-ES_tradnl" sz="2400" i="1" u="sng" noProof="0" dirty="0" smtClean="0">
                <a:latin typeface="Garamond"/>
                <a:ea typeface="ＭＳ Ｐゴシック" pitchFamily="34" charset="-128"/>
                <a:cs typeface="Garamond"/>
              </a:rPr>
              <a:t>Estas entradas están bajo el umbral</a:t>
            </a:r>
          </a:p>
        </p:txBody>
      </p:sp>
      <p:graphicFrame>
        <p:nvGraphicFramePr>
          <p:cNvPr id="13316" name="Object 2"/>
          <p:cNvGraphicFramePr>
            <a:graphicFrameLocks noChangeAspect="1"/>
          </p:cNvGraphicFramePr>
          <p:nvPr/>
        </p:nvGraphicFramePr>
        <p:xfrm>
          <a:off x="2770188" y="2514600"/>
          <a:ext cx="3028950" cy="1933575"/>
        </p:xfrm>
        <a:graphic>
          <a:graphicData uri="http://schemas.openxmlformats.org/presentationml/2006/ole">
            <mc:AlternateContent xmlns:mc="http://schemas.openxmlformats.org/markup-compatibility/2006">
              <mc:Choice xmlns:v="urn:schemas-microsoft-com:vml" Requires="v">
                <p:oleObj spid="_x0000_s68626" name="Equation" r:id="rId4" imgW="1509311" imgH="965078" progId="Equation.3">
                  <p:embed/>
                </p:oleObj>
              </mc:Choice>
              <mc:Fallback>
                <p:oleObj name="Equation" r:id="rId4" imgW="1509311"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0188" y="2514600"/>
                        <a:ext cx="30289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332656"/>
            <a:ext cx="9144000" cy="836712"/>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Matriz de brecha</a:t>
            </a:r>
            <a:r>
              <a:rPr lang="es-ES_tradnl" sz="4000" b="1" baseline="0" noProof="0" dirty="0" smtClean="0">
                <a:solidFill>
                  <a:srgbClr val="800000"/>
                </a:solidFill>
                <a:latin typeface="Garamond"/>
                <a:ea typeface="ＭＳ Ｐゴシック" pitchFamily="34" charset="-128"/>
                <a:cs typeface="Garamond"/>
              </a:rPr>
              <a:t> </a:t>
            </a:r>
            <a:r>
              <a:rPr lang="es-ES_tradnl" sz="4000" b="1" noProof="0" dirty="0" smtClean="0">
                <a:solidFill>
                  <a:srgbClr val="800000"/>
                </a:solidFill>
                <a:latin typeface="Garamond"/>
                <a:ea typeface="ＭＳ Ｐゴシック" pitchFamily="34" charset="-128"/>
                <a:cs typeface="Garamond"/>
              </a:rPr>
              <a:t>Normalizada </a:t>
            </a:r>
            <a:endParaRPr lang="es-ES_tradnl" b="1" noProof="0" dirty="0" smtClean="0">
              <a:solidFill>
                <a:srgbClr val="800000"/>
              </a:solidFill>
              <a:latin typeface="Garamond"/>
              <a:ea typeface="ＭＳ Ｐゴシック" pitchFamily="34" charset="-128"/>
              <a:cs typeface="Garamond"/>
            </a:endParaRPr>
          </a:p>
        </p:txBody>
      </p:sp>
      <p:sp>
        <p:nvSpPr>
          <p:cNvPr id="14339"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Brecha Normalizada = (z</a:t>
            </a:r>
            <a:r>
              <a:rPr lang="es-ES_tradnl" sz="2400" baseline="-25000" noProof="0" dirty="0" smtClean="0">
                <a:latin typeface="Garamond"/>
                <a:ea typeface="ＭＳ Ｐゴシック" pitchFamily="34" charset="-128"/>
                <a:cs typeface="Garamond"/>
              </a:rPr>
              <a:t>j</a:t>
            </a:r>
            <a:r>
              <a:rPr lang="es-ES_tradnl" sz="2400" noProof="0" dirty="0" smtClean="0">
                <a:latin typeface="Garamond"/>
                <a:ea typeface="ＭＳ Ｐゴシック" pitchFamily="34" charset="-128"/>
                <a:cs typeface="Garamond"/>
              </a:rPr>
              <a:t> - y</a:t>
            </a:r>
            <a:r>
              <a:rPr lang="es-ES_tradnl" sz="2400" baseline="-25000" noProof="0" dirty="0" smtClean="0">
                <a:latin typeface="Garamond"/>
                <a:ea typeface="ＭＳ Ｐゴシック" pitchFamily="34" charset="-128"/>
                <a:cs typeface="Garamond"/>
              </a:rPr>
              <a:t>ji</a:t>
            </a:r>
            <a:r>
              <a:rPr lang="es-ES_tradnl" sz="2400" noProof="0" dirty="0" smtClean="0">
                <a:latin typeface="Garamond"/>
                <a:ea typeface="ＭＳ Ｐゴシック" pitchFamily="34" charset="-128"/>
                <a:cs typeface="Garamond"/>
              </a:rPr>
              <a:t>)/z</a:t>
            </a:r>
            <a:r>
              <a:rPr lang="es-ES_tradnl" sz="2400" baseline="-25000" noProof="0" dirty="0" smtClean="0">
                <a:latin typeface="Garamond"/>
                <a:ea typeface="ＭＳ Ｐゴシック" pitchFamily="34" charset="-128"/>
                <a:cs typeface="Garamond"/>
              </a:rPr>
              <a:t>j</a:t>
            </a:r>
            <a:r>
              <a:rPr lang="es-ES_tradnl" sz="2400" noProof="0" dirty="0" smtClean="0">
                <a:latin typeface="Garamond"/>
                <a:ea typeface="ＭＳ Ｐゴシック" pitchFamily="34" charset="-128"/>
                <a:cs typeface="Garamond"/>
              </a:rPr>
              <a:t> </a:t>
            </a:r>
            <a:r>
              <a:rPr lang="es-ES_tradnl" sz="2400" noProof="0" dirty="0" smtClean="0">
                <a:solidFill>
                  <a:schemeClr val="tx1"/>
                </a:solidFill>
                <a:effectLst/>
                <a:latin typeface="Garamond"/>
                <a:cs typeface="Garamond"/>
              </a:rPr>
              <a:t>si</a:t>
            </a:r>
            <a:r>
              <a:rPr lang="es-ES_tradnl" sz="2400" baseline="0" noProof="0" dirty="0" smtClean="0">
                <a:solidFill>
                  <a:schemeClr val="tx1"/>
                </a:solidFill>
                <a:effectLst/>
                <a:latin typeface="Garamond"/>
                <a:cs typeface="Garamond"/>
              </a:rPr>
              <a:t> hay privacion</a:t>
            </a:r>
            <a:r>
              <a:rPr lang="es-ES_tradnl" sz="2400" noProof="0" dirty="0" smtClean="0">
                <a:solidFill>
                  <a:schemeClr val="tx1"/>
                </a:solidFill>
                <a:effectLst/>
                <a:latin typeface="Garamond"/>
                <a:cs typeface="Garamond"/>
              </a:rPr>
              <a:t>, 0 si</a:t>
            </a:r>
            <a:r>
              <a:rPr lang="es-ES_tradnl" sz="2400" baseline="0" noProof="0" dirty="0" smtClean="0">
                <a:solidFill>
                  <a:schemeClr val="tx1"/>
                </a:solidFill>
                <a:effectLst/>
                <a:latin typeface="Garamond"/>
                <a:cs typeface="Garamond"/>
              </a:rPr>
              <a:t> no hay privación 3</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b="1" noProof="0" dirty="0" smtClean="0">
                <a:latin typeface="Garamond"/>
                <a:ea typeface="ＭＳ Ｐゴシック" pitchFamily="34" charset="-128"/>
                <a:cs typeface="Garamond"/>
              </a:rPr>
              <a:t>	</a:t>
            </a:r>
            <a:r>
              <a:rPr lang="es-ES_tradnl" sz="2400" b="1" noProof="0" dirty="0" smtClean="0">
                <a:solidFill>
                  <a:schemeClr val="bg1">
                    <a:lumMod val="50000"/>
                  </a:schemeClr>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u="sng" noProof="0" dirty="0" smtClean="0">
              <a:latin typeface="Garamond"/>
              <a:ea typeface="ＭＳ Ｐゴシック" pitchFamily="34" charset="-128"/>
              <a:cs typeface="Garamond"/>
            </a:endParaRPr>
          </a:p>
        </p:txBody>
      </p:sp>
      <p:graphicFrame>
        <p:nvGraphicFramePr>
          <p:cNvPr id="14340" name="Object 2"/>
          <p:cNvGraphicFramePr>
            <a:graphicFrameLocks noChangeAspect="1"/>
          </p:cNvGraphicFramePr>
          <p:nvPr/>
        </p:nvGraphicFramePr>
        <p:xfrm>
          <a:off x="2363788" y="2514600"/>
          <a:ext cx="3841750" cy="1933575"/>
        </p:xfrm>
        <a:graphic>
          <a:graphicData uri="http://schemas.openxmlformats.org/presentationml/2006/ole">
            <mc:AlternateContent xmlns:mc="http://schemas.openxmlformats.org/markup-compatibility/2006">
              <mc:Choice xmlns:v="urn:schemas-microsoft-com:vml" Requires="v">
                <p:oleObj spid="_x0000_s69650" name="Equation" r:id="rId4" imgW="1916935" imgH="965078" progId="Equation.3">
                  <p:embed/>
                </p:oleObj>
              </mc:Choice>
              <mc:Fallback>
                <p:oleObj name="Equation" r:id="rId4" imgW="1916935"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3788" y="2514600"/>
                        <a:ext cx="38417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60648"/>
            <a:ext cx="9144000" cy="836712"/>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Matriz de brecha al cuadrado</a:t>
            </a:r>
            <a:endParaRPr lang="es-ES_tradnl" b="1" noProof="0" dirty="0" smtClean="0">
              <a:solidFill>
                <a:srgbClr val="800000"/>
              </a:solidFill>
              <a:latin typeface="Garamond"/>
              <a:ea typeface="ＭＳ Ｐゴシック" pitchFamily="34" charset="-128"/>
              <a:cs typeface="Garamond"/>
            </a:endParaRPr>
          </a:p>
        </p:txBody>
      </p:sp>
      <p:sp>
        <p:nvSpPr>
          <p:cNvPr id="15363" name="Rectangle 3"/>
          <p:cNvSpPr>
            <a:spLocks noGrp="1" noChangeArrowheads="1"/>
          </p:cNvSpPr>
          <p:nvPr>
            <p:ph type="body" idx="1"/>
          </p:nvPr>
        </p:nvSpPr>
        <p:spPr>
          <a:xfrm>
            <a:off x="685800" y="1219200"/>
            <a:ext cx="7924800" cy="5638800"/>
          </a:xfrm>
        </p:spPr>
        <p:txBody>
          <a:bodyPr/>
          <a:lstStyle/>
          <a:p>
            <a:pPr marL="342900" marR="0" indent="-342900" algn="l" defTabSz="914400" rtl="0" eaLnBrk="1" fontAlgn="base" latinLnBrk="0" hangingPunct="1">
              <a:lnSpc>
                <a:spcPct val="90000"/>
              </a:lnSpc>
              <a:spcBef>
                <a:spcPct val="20000"/>
              </a:spcBef>
              <a:spcAft>
                <a:spcPct val="0"/>
              </a:spcAft>
              <a:buClrTx/>
              <a:buSzTx/>
              <a:buFontTx/>
              <a:buNone/>
              <a:tabLst/>
              <a:defRPr/>
            </a:pPr>
            <a:r>
              <a:rPr lang="es-ES_tradnl" sz="2400" noProof="0" dirty="0" smtClean="0">
                <a:latin typeface="Garamond"/>
                <a:ea typeface="ＭＳ Ｐゴシック" pitchFamily="34" charset="-128"/>
                <a:cs typeface="Garamond"/>
              </a:rPr>
              <a:t>Brecha al cuadrado = [(z</a:t>
            </a:r>
            <a:r>
              <a:rPr lang="es-ES_tradnl" sz="2400" baseline="-25000" noProof="0" dirty="0" smtClean="0">
                <a:latin typeface="Garamond"/>
                <a:ea typeface="ＭＳ Ｐゴシック" pitchFamily="34" charset="-128"/>
                <a:cs typeface="Garamond"/>
              </a:rPr>
              <a:t>j</a:t>
            </a:r>
            <a:r>
              <a:rPr lang="es-ES_tradnl" sz="2400" noProof="0" dirty="0" smtClean="0">
                <a:latin typeface="Garamond"/>
                <a:ea typeface="ＭＳ Ｐゴシック" pitchFamily="34" charset="-128"/>
                <a:cs typeface="Garamond"/>
              </a:rPr>
              <a:t> - y</a:t>
            </a:r>
            <a:r>
              <a:rPr lang="es-ES_tradnl" sz="2400" baseline="-25000" noProof="0" dirty="0" smtClean="0">
                <a:latin typeface="Garamond"/>
                <a:ea typeface="ＭＳ Ｐゴシック" pitchFamily="34" charset="-128"/>
                <a:cs typeface="Garamond"/>
              </a:rPr>
              <a:t>ji</a:t>
            </a:r>
            <a:r>
              <a:rPr lang="es-ES_tradnl" sz="2400" noProof="0" dirty="0" smtClean="0">
                <a:latin typeface="Garamond"/>
                <a:ea typeface="ＭＳ Ｐゴシック" pitchFamily="34" charset="-128"/>
                <a:cs typeface="Garamond"/>
              </a:rPr>
              <a:t>)/z</a:t>
            </a:r>
            <a:r>
              <a:rPr lang="es-ES_tradnl" sz="2400" baseline="-25000" noProof="0" dirty="0" smtClean="0">
                <a:latin typeface="Garamond"/>
                <a:ea typeface="ＭＳ Ｐゴシック" pitchFamily="34" charset="-128"/>
                <a:cs typeface="Garamond"/>
              </a:rPr>
              <a:t>j</a:t>
            </a:r>
            <a:r>
              <a:rPr lang="es-ES_tradnl" sz="2400" noProof="0" dirty="0" smtClean="0">
                <a:latin typeface="Garamond"/>
                <a:ea typeface="ＭＳ Ｐゴシック" pitchFamily="34" charset="-128"/>
                <a:cs typeface="Garamond"/>
              </a:rPr>
              <a:t>]</a:t>
            </a:r>
            <a:r>
              <a:rPr lang="es-ES_tradnl" sz="2400" baseline="30000" noProof="0" dirty="0" smtClean="0">
                <a:latin typeface="Garamond"/>
                <a:ea typeface="ＭＳ Ｐゴシック" pitchFamily="34" charset="-128"/>
                <a:cs typeface="Garamond"/>
              </a:rPr>
              <a:t>2</a:t>
            </a:r>
            <a:r>
              <a:rPr lang="es-ES_tradnl" sz="2400" noProof="0" dirty="0" smtClean="0">
                <a:latin typeface="Garamond"/>
                <a:ea typeface="ＭＳ Ｐゴシック" pitchFamily="34" charset="-128"/>
                <a:cs typeface="Garamond"/>
              </a:rPr>
              <a:t> </a:t>
            </a:r>
            <a:r>
              <a:rPr lang="es-ES_tradnl" sz="2400" noProof="0" dirty="0" smtClean="0">
                <a:solidFill>
                  <a:schemeClr val="tx1"/>
                </a:solidFill>
                <a:effectLst/>
                <a:latin typeface="Garamond"/>
                <a:cs typeface="Garamond"/>
              </a:rPr>
              <a:t>si</a:t>
            </a:r>
            <a:r>
              <a:rPr lang="es-ES_tradnl" sz="2400" baseline="0" noProof="0" dirty="0" smtClean="0">
                <a:solidFill>
                  <a:schemeClr val="tx1"/>
                </a:solidFill>
                <a:effectLst/>
                <a:latin typeface="Garamond"/>
                <a:cs typeface="Garamond"/>
              </a:rPr>
              <a:t> hay privación</a:t>
            </a:r>
            <a:r>
              <a:rPr lang="es-ES_tradnl" sz="2400" noProof="0" dirty="0" smtClean="0">
                <a:solidFill>
                  <a:schemeClr val="tx1"/>
                </a:solidFill>
                <a:effectLst/>
                <a:latin typeface="Garamond"/>
                <a:cs typeface="Garamond"/>
              </a:rPr>
              <a:t>, 0 si</a:t>
            </a:r>
            <a:r>
              <a:rPr lang="es-ES_tradnl" sz="2400" baseline="0" noProof="0" dirty="0" smtClean="0">
                <a:solidFill>
                  <a:schemeClr val="tx1"/>
                </a:solidFill>
                <a:effectLst/>
                <a:latin typeface="Garamond"/>
                <a:cs typeface="Garamond"/>
              </a:rPr>
              <a:t> no hay privación</a:t>
            </a:r>
            <a:endParaRPr lang="es-ES_tradnl" sz="2400" noProof="0" dirty="0" smtClean="0">
              <a:effectLst/>
              <a:latin typeface="Garamond"/>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       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 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u="sng" noProof="0" dirty="0" smtClean="0">
              <a:latin typeface="Garamond"/>
              <a:ea typeface="ＭＳ Ｐゴシック" pitchFamily="34" charset="-128"/>
              <a:cs typeface="Garamond"/>
            </a:endParaRPr>
          </a:p>
        </p:txBody>
      </p:sp>
      <p:graphicFrame>
        <p:nvGraphicFramePr>
          <p:cNvPr id="15364" name="Object 2"/>
          <p:cNvGraphicFramePr>
            <a:graphicFrameLocks noChangeAspect="1"/>
          </p:cNvGraphicFramePr>
          <p:nvPr/>
        </p:nvGraphicFramePr>
        <p:xfrm>
          <a:off x="2363788" y="2514600"/>
          <a:ext cx="3841750" cy="1933575"/>
        </p:xfrm>
        <a:graphic>
          <a:graphicData uri="http://schemas.openxmlformats.org/presentationml/2006/ole">
            <mc:AlternateContent xmlns:mc="http://schemas.openxmlformats.org/markup-compatibility/2006">
              <mc:Choice xmlns:v="urn:schemas-microsoft-com:vml" Requires="v">
                <p:oleObj spid="_x0000_s70674" name="Equation" r:id="rId4" imgW="1916935" imgH="965078" progId="Equation.3">
                  <p:embed/>
                </p:oleObj>
              </mc:Choice>
              <mc:Fallback>
                <p:oleObj name="Equation" r:id="rId4" imgW="1916935"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3788" y="2514600"/>
                        <a:ext cx="38417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60648"/>
            <a:ext cx="9144000" cy="836712"/>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Matriz</a:t>
            </a:r>
            <a:r>
              <a:rPr lang="es-ES_tradnl" sz="4000" b="1" baseline="0" noProof="0" dirty="0" smtClean="0">
                <a:solidFill>
                  <a:srgbClr val="800000"/>
                </a:solidFill>
                <a:latin typeface="Garamond"/>
                <a:ea typeface="ＭＳ Ｐゴシック" pitchFamily="34" charset="-128"/>
                <a:cs typeface="Garamond"/>
              </a:rPr>
              <a:t> de brecha al cuadrado</a:t>
            </a:r>
            <a:endParaRPr lang="es-ES_tradnl" b="1" noProof="0" dirty="0" smtClean="0">
              <a:solidFill>
                <a:srgbClr val="800000"/>
              </a:solidFill>
              <a:latin typeface="Garamond"/>
              <a:ea typeface="ＭＳ Ｐゴシック" pitchFamily="34" charset="-128"/>
              <a:cs typeface="Garamond"/>
            </a:endParaRPr>
          </a:p>
        </p:txBody>
      </p:sp>
      <p:sp>
        <p:nvSpPr>
          <p:cNvPr id="16387"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Brecha al cuadrado = [(z</a:t>
            </a:r>
            <a:r>
              <a:rPr lang="es-ES_tradnl" sz="2400" baseline="-25000" noProof="0" dirty="0" smtClean="0">
                <a:latin typeface="Garamond"/>
                <a:ea typeface="ＭＳ Ｐゴシック" pitchFamily="34" charset="-128"/>
                <a:cs typeface="Garamond"/>
              </a:rPr>
              <a:t>j</a:t>
            </a:r>
            <a:r>
              <a:rPr lang="es-ES_tradnl" sz="2400" noProof="0" dirty="0" smtClean="0">
                <a:latin typeface="Garamond"/>
                <a:ea typeface="ＭＳ Ｐゴシック" pitchFamily="34" charset="-128"/>
                <a:cs typeface="Garamond"/>
              </a:rPr>
              <a:t> - y</a:t>
            </a:r>
            <a:r>
              <a:rPr lang="es-ES_tradnl" sz="2400" baseline="-25000" noProof="0" dirty="0" smtClean="0">
                <a:latin typeface="Garamond"/>
                <a:ea typeface="ＭＳ Ｐゴシック" pitchFamily="34" charset="-128"/>
                <a:cs typeface="Garamond"/>
              </a:rPr>
              <a:t>ji</a:t>
            </a:r>
            <a:r>
              <a:rPr lang="es-ES_tradnl" sz="2400" noProof="0" dirty="0" smtClean="0">
                <a:latin typeface="Garamond"/>
                <a:ea typeface="ＭＳ Ｐゴシック" pitchFamily="34" charset="-128"/>
                <a:cs typeface="Garamond"/>
              </a:rPr>
              <a:t>)/z</a:t>
            </a:r>
            <a:r>
              <a:rPr lang="es-ES_tradnl" sz="2400" baseline="-25000" noProof="0" dirty="0" smtClean="0">
                <a:latin typeface="Garamond"/>
                <a:ea typeface="ＭＳ Ｐゴシック" pitchFamily="34" charset="-128"/>
                <a:cs typeface="Garamond"/>
              </a:rPr>
              <a:t>j</a:t>
            </a:r>
            <a:r>
              <a:rPr lang="es-ES_tradnl" sz="2400" noProof="0" dirty="0" smtClean="0">
                <a:latin typeface="Garamond"/>
                <a:ea typeface="ＭＳ Ｐゴシック" pitchFamily="34" charset="-128"/>
                <a:cs typeface="Garamond"/>
              </a:rPr>
              <a:t>]</a:t>
            </a:r>
            <a:r>
              <a:rPr lang="es-ES_tradnl" sz="2400" baseline="30000" noProof="0" dirty="0" smtClean="0">
                <a:latin typeface="Garamond"/>
                <a:ea typeface="ＭＳ Ｐゴシック" pitchFamily="34" charset="-128"/>
                <a:cs typeface="Garamond"/>
              </a:rPr>
              <a:t>2</a:t>
            </a:r>
            <a:r>
              <a:rPr lang="es-ES_tradnl" sz="2400" noProof="0" dirty="0" smtClean="0">
                <a:latin typeface="Garamond"/>
                <a:ea typeface="ＭＳ Ｐゴシック" pitchFamily="34" charset="-128"/>
                <a:cs typeface="Garamond"/>
              </a:rPr>
              <a:t> </a:t>
            </a:r>
            <a:r>
              <a:rPr lang="es-ES_tradnl" sz="2400" noProof="0" dirty="0" smtClean="0">
                <a:solidFill>
                  <a:schemeClr val="tx1"/>
                </a:solidFill>
                <a:effectLst/>
                <a:latin typeface="Garamond"/>
                <a:cs typeface="Garamond"/>
              </a:rPr>
              <a:t>si</a:t>
            </a:r>
            <a:r>
              <a:rPr lang="es-ES_tradnl" sz="2400" baseline="0" noProof="0" dirty="0" smtClean="0">
                <a:solidFill>
                  <a:schemeClr val="tx1"/>
                </a:solidFill>
                <a:effectLst/>
                <a:latin typeface="Garamond"/>
                <a:cs typeface="Garamond"/>
              </a:rPr>
              <a:t> hay privación</a:t>
            </a:r>
            <a:r>
              <a:rPr lang="es-ES_tradnl" sz="2400" noProof="0" dirty="0" smtClean="0">
                <a:solidFill>
                  <a:schemeClr val="tx1"/>
                </a:solidFill>
                <a:effectLst/>
                <a:latin typeface="Garamond"/>
                <a:cs typeface="Garamond"/>
              </a:rPr>
              <a:t>, 0 si</a:t>
            </a:r>
            <a:r>
              <a:rPr lang="es-ES_tradnl" sz="2400" baseline="0" noProof="0" dirty="0" smtClean="0">
                <a:solidFill>
                  <a:schemeClr val="tx1"/>
                </a:solidFill>
                <a:effectLst/>
                <a:latin typeface="Garamond"/>
                <a:cs typeface="Garamond"/>
              </a:rPr>
              <a:t> no hay privación</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       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u="sng" noProof="0" dirty="0" smtClean="0">
              <a:latin typeface="Garamond"/>
              <a:ea typeface="ＭＳ Ｐゴシック" pitchFamily="34" charset="-128"/>
              <a:cs typeface="Garamond"/>
            </a:endParaRPr>
          </a:p>
        </p:txBody>
      </p:sp>
      <p:graphicFrame>
        <p:nvGraphicFramePr>
          <p:cNvPr id="16388" name="Object 2"/>
          <p:cNvGraphicFramePr>
            <a:graphicFrameLocks noChangeAspect="1"/>
          </p:cNvGraphicFramePr>
          <p:nvPr/>
        </p:nvGraphicFramePr>
        <p:xfrm>
          <a:off x="2135188" y="2514600"/>
          <a:ext cx="4300537" cy="1933575"/>
        </p:xfrm>
        <a:graphic>
          <a:graphicData uri="http://schemas.openxmlformats.org/presentationml/2006/ole">
            <mc:AlternateContent xmlns:mc="http://schemas.openxmlformats.org/markup-compatibility/2006">
              <mc:Choice xmlns:v="urn:schemas-microsoft-com:vml" Requires="v">
                <p:oleObj spid="_x0000_s71698" name="Equation" r:id="rId4" imgW="2143882" imgH="965078" progId="Equation.3">
                  <p:embed/>
                </p:oleObj>
              </mc:Choice>
              <mc:Fallback>
                <p:oleObj name="Equation" r:id="rId4" imgW="2143882"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5188" y="2514600"/>
                        <a:ext cx="4300537"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476672"/>
            <a:ext cx="9144000" cy="908720"/>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Identificación</a:t>
            </a:r>
            <a:endParaRPr lang="es-ES_tradnl" b="1" noProof="0" dirty="0" smtClean="0">
              <a:solidFill>
                <a:srgbClr val="800000"/>
              </a:solidFill>
              <a:latin typeface="Garamond"/>
              <a:ea typeface="ＭＳ Ｐゴシック" pitchFamily="34" charset="-128"/>
              <a:cs typeface="Garamond"/>
            </a:endParaRPr>
          </a:p>
        </p:txBody>
      </p:sp>
      <p:sp>
        <p:nvSpPr>
          <p:cNvPr id="17411"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       Dimensiones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Matriz de</a:t>
            </a:r>
            <a:r>
              <a:rPr lang="es-ES_tradnl" sz="2400" baseline="0" noProof="0" dirty="0" smtClean="0">
                <a:latin typeface="Garamond"/>
                <a:ea typeface="ＭＳ Ｐゴシック" pitchFamily="34" charset="-128"/>
                <a:cs typeface="Garamond"/>
              </a:rPr>
              <a:t> privaciones</a:t>
            </a: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17412" name="Object 2"/>
          <p:cNvGraphicFramePr>
            <a:graphicFrameLocks noChangeAspect="1"/>
          </p:cNvGraphicFramePr>
          <p:nvPr/>
        </p:nvGraphicFramePr>
        <p:xfrm>
          <a:off x="3011488" y="2514600"/>
          <a:ext cx="2543175" cy="1933575"/>
        </p:xfrm>
        <a:graphic>
          <a:graphicData uri="http://schemas.openxmlformats.org/presentationml/2006/ole">
            <mc:AlternateContent xmlns:mc="http://schemas.openxmlformats.org/markup-compatibility/2006">
              <mc:Choice xmlns:v="urn:schemas-microsoft-com:vml" Requires="v">
                <p:oleObj spid="_x0000_s72722" name="Equation" r:id="rId4" imgW="1269143" imgH="965078" progId="Equation.3">
                  <p:embed/>
                </p:oleObj>
              </mc:Choice>
              <mc:Fallback>
                <p:oleObj name="Equation" r:id="rId4" imgW="1269143"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1488" y="2514600"/>
                        <a:ext cx="2543175"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332656"/>
            <a:ext cx="8839200" cy="836712"/>
          </a:xfrm>
        </p:spPr>
        <p:txBody>
          <a:bodyPr/>
          <a:lstStyle/>
          <a:p>
            <a:pPr algn="l" eaLnBrk="1" hangingPunct="1"/>
            <a:r>
              <a:rPr lang="es-ES_tradnl" sz="4000" b="1" noProof="0" dirty="0" smtClean="0">
                <a:solidFill>
                  <a:srgbClr val="800000"/>
                </a:solidFill>
                <a:latin typeface="Garamond"/>
                <a:ea typeface="ＭＳ Ｐゴシック" pitchFamily="34" charset="-128"/>
                <a:cs typeface="Garamond"/>
              </a:rPr>
              <a:t>Identificación – Contando Privaciones</a:t>
            </a:r>
            <a:endParaRPr lang="es-ES_tradnl" b="1" noProof="0" dirty="0" smtClean="0">
              <a:solidFill>
                <a:srgbClr val="800000"/>
              </a:solidFill>
              <a:latin typeface="Garamond"/>
              <a:ea typeface="ＭＳ Ｐゴシック" pitchFamily="34" charset="-128"/>
              <a:cs typeface="Garamond"/>
            </a:endParaRPr>
          </a:p>
        </p:txBody>
      </p:sp>
      <p:sp>
        <p:nvSpPr>
          <p:cNvPr id="18435"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1">
                    <a:lumMod val="50000"/>
                  </a:schemeClr>
                </a:solidFill>
                <a:latin typeface="Garamond"/>
                <a:ea typeface="ＭＳ Ｐゴシック" pitchFamily="34" charset="-128"/>
                <a:cs typeface="Garamond"/>
              </a:rPr>
              <a:t>				   Dimensiones</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18436" name="Object 2"/>
          <p:cNvGraphicFramePr>
            <a:graphicFrameLocks noChangeAspect="1"/>
          </p:cNvGraphicFramePr>
          <p:nvPr/>
        </p:nvGraphicFramePr>
        <p:xfrm>
          <a:off x="2605088" y="2514600"/>
          <a:ext cx="3357562" cy="1933575"/>
        </p:xfrm>
        <a:graphic>
          <a:graphicData uri="http://schemas.openxmlformats.org/presentationml/2006/ole">
            <mc:AlternateContent xmlns:mc="http://schemas.openxmlformats.org/markup-compatibility/2006">
              <mc:Choice xmlns:v="urn:schemas-microsoft-com:vml" Requires="v">
                <p:oleObj spid="_x0000_s73746"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514600"/>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ctrTitle"/>
          </p:nvPr>
        </p:nvSpPr>
        <p:spPr>
          <a:xfrm>
            <a:off x="0" y="0"/>
            <a:ext cx="9144000" cy="6858000"/>
          </a:xfrm>
          <a:solidFill>
            <a:srgbClr val="800000"/>
          </a:solidFill>
        </p:spPr>
        <p:txBody>
          <a:bodyPr anchor="ctr"/>
          <a:lstStyle/>
          <a:p>
            <a:r>
              <a:rPr lang="en-US" sz="9600" b="1" dirty="0" smtClean="0">
                <a:solidFill>
                  <a:schemeClr val="bg1"/>
                </a:solidFill>
                <a:latin typeface="Times New Roman" pitchFamily="18" charset="0"/>
              </a:rPr>
              <a:t> </a:t>
            </a:r>
          </a:p>
        </p:txBody>
      </p:sp>
      <p:pic>
        <p:nvPicPr>
          <p:cNvPr id="6147" name="Picture 6" descr="faces_banner.JPG"/>
          <p:cNvPicPr>
            <a:picLocks noChangeAspect="1"/>
          </p:cNvPicPr>
          <p:nvPr/>
        </p:nvPicPr>
        <p:blipFill>
          <a:blip r:embed="rId2" cstate="print"/>
          <a:srcRect b="70790"/>
          <a:stretch>
            <a:fillRect/>
          </a:stretch>
        </p:blipFill>
        <p:spPr bwMode="auto">
          <a:xfrm>
            <a:off x="0" y="0"/>
            <a:ext cx="9115425" cy="1112838"/>
          </a:xfrm>
          <a:prstGeom prst="rect">
            <a:avLst/>
          </a:prstGeom>
          <a:noFill/>
          <a:ln w="9525">
            <a:noFill/>
            <a:miter lim="800000"/>
            <a:headEnd/>
            <a:tailEnd/>
          </a:ln>
        </p:spPr>
      </p:pic>
      <p:sp>
        <p:nvSpPr>
          <p:cNvPr id="5" name="Title 1"/>
          <p:cNvSpPr txBox="1">
            <a:spLocks/>
          </p:cNvSpPr>
          <p:nvPr/>
        </p:nvSpPr>
        <p:spPr>
          <a:xfrm>
            <a:off x="457200" y="1513309"/>
            <a:ext cx="8229600" cy="1143000"/>
          </a:xfrm>
          <a:prstGeom prst="rect">
            <a:avLst/>
          </a:prstGeom>
        </p:spPr>
        <p:txBody>
          <a:bodyPr/>
          <a:lstStyle/>
          <a:p>
            <a:pPr>
              <a:defRPr/>
            </a:pPr>
            <a:endParaRPr lang="en-US" sz="5400" b="1" kern="0" dirty="0" smtClean="0">
              <a:solidFill>
                <a:srgbClr val="FFFFFF"/>
              </a:solidFill>
              <a:latin typeface="Garamond" pitchFamily="18" charset="0"/>
              <a:ea typeface="+mj-ea"/>
              <a:cs typeface="+mj-cs"/>
              <a:sym typeface="Lucida Grande" charset="0"/>
            </a:endParaRPr>
          </a:p>
          <a:p>
            <a:pPr>
              <a:defRPr/>
            </a:pPr>
            <a:r>
              <a:rPr lang="en-US" sz="5400" b="1" kern="0" dirty="0" smtClean="0">
                <a:solidFill>
                  <a:srgbClr val="FFFFFF"/>
                </a:solidFill>
                <a:latin typeface="Garamond" pitchFamily="18" charset="0"/>
                <a:ea typeface="+mj-ea"/>
                <a:cs typeface="+mj-cs"/>
                <a:sym typeface="Lucida Grande" charset="0"/>
              </a:rPr>
              <a:t>INTRODUCCIÓN:</a:t>
            </a:r>
          </a:p>
          <a:p>
            <a:pPr>
              <a:defRPr/>
            </a:pPr>
            <a:r>
              <a:rPr lang="en-US" sz="5400" b="1" kern="0" dirty="0" smtClean="0">
                <a:solidFill>
                  <a:srgbClr val="FFFFFF"/>
                </a:solidFill>
                <a:latin typeface="Garamond" pitchFamily="18" charset="0"/>
                <a:ea typeface="+mj-ea"/>
                <a:cs typeface="+mj-cs"/>
                <a:sym typeface="Lucida Grande" charset="0"/>
              </a:rPr>
              <a:t>La </a:t>
            </a:r>
            <a:r>
              <a:rPr lang="en-US" sz="5400" b="1" kern="0" dirty="0" err="1" smtClean="0">
                <a:solidFill>
                  <a:srgbClr val="FFFFFF"/>
                </a:solidFill>
                <a:latin typeface="Garamond" pitchFamily="18" charset="0"/>
                <a:ea typeface="+mj-ea"/>
                <a:cs typeface="+mj-cs"/>
                <a:sym typeface="Lucida Grande" charset="0"/>
              </a:rPr>
              <a:t>Metodología</a:t>
            </a:r>
            <a:r>
              <a:rPr lang="en-US" sz="5400" b="1" kern="0" dirty="0" smtClean="0">
                <a:solidFill>
                  <a:srgbClr val="FFFFFF"/>
                </a:solidFill>
                <a:latin typeface="Garamond" pitchFamily="18" charset="0"/>
                <a:ea typeface="+mj-ea"/>
                <a:cs typeface="+mj-cs"/>
                <a:sym typeface="Lucida Grande" charset="0"/>
              </a:rPr>
              <a:t> de </a:t>
            </a:r>
          </a:p>
          <a:p>
            <a:pPr>
              <a:defRPr/>
            </a:pPr>
            <a:r>
              <a:rPr lang="en-US" sz="5400" b="1" kern="0" dirty="0" err="1" smtClean="0">
                <a:solidFill>
                  <a:srgbClr val="FFFFFF"/>
                </a:solidFill>
                <a:latin typeface="Garamond" pitchFamily="18" charset="0"/>
                <a:ea typeface="+mj-ea"/>
                <a:cs typeface="+mj-cs"/>
                <a:sym typeface="Lucida Grande" charset="0"/>
              </a:rPr>
              <a:t>Alkire</a:t>
            </a:r>
            <a:r>
              <a:rPr lang="en-US" sz="5400" b="1" kern="0" dirty="0" smtClean="0">
                <a:solidFill>
                  <a:srgbClr val="FFFFFF"/>
                </a:solidFill>
                <a:latin typeface="Garamond" pitchFamily="18" charset="0"/>
                <a:ea typeface="+mj-ea"/>
                <a:cs typeface="+mj-cs"/>
                <a:sym typeface="Lucida Grande" charset="0"/>
              </a:rPr>
              <a:t> y Foster</a:t>
            </a:r>
          </a:p>
        </p:txBody>
      </p:sp>
    </p:spTree>
    <p:extLst>
      <p:ext uri="{BB962C8B-B14F-4D97-AF65-F5344CB8AC3E}">
        <p14:creationId xmlns:p14="http://schemas.microsoft.com/office/powerpoint/2010/main" val="17438608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4800" y="332656"/>
            <a:ext cx="8839200" cy="764704"/>
          </a:xfrm>
        </p:spPr>
        <p:txBody>
          <a:bodyPr/>
          <a:lstStyle/>
          <a:p>
            <a:pPr algn="l" eaLnBrk="1" hangingPunct="1"/>
            <a:r>
              <a:rPr lang="es-ES_tradnl" sz="4000" b="1" noProof="0" dirty="0" smtClean="0">
                <a:solidFill>
                  <a:srgbClr val="800000"/>
                </a:solidFill>
                <a:latin typeface="Garamond"/>
                <a:ea typeface="ＭＳ Ｐゴシック" pitchFamily="34" charset="-128"/>
                <a:cs typeface="Garamond"/>
              </a:rPr>
              <a:t>Identificación – Contando Privaciones</a:t>
            </a:r>
            <a:endParaRPr lang="es-ES_tradnl" b="1" noProof="0" dirty="0" smtClean="0">
              <a:solidFill>
                <a:srgbClr val="800000"/>
              </a:solidFill>
              <a:latin typeface="Garamond"/>
              <a:ea typeface="ＭＳ Ｐゴシック" pitchFamily="34" charset="-128"/>
              <a:cs typeface="Garamond"/>
            </a:endParaRPr>
          </a:p>
        </p:txBody>
      </p:sp>
      <p:sp>
        <p:nvSpPr>
          <p:cNvPr id="19459"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P/ Quien es pobre?</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bg1">
                    <a:lumMod val="50000"/>
                  </a:schemeClr>
                </a:solidFill>
                <a:latin typeface="Garamond"/>
                <a:ea typeface="ＭＳ Ｐゴシック" pitchFamily="34" charset="-128"/>
                <a:cs typeface="Garamond"/>
              </a:rPr>
              <a:t>				Dimensiones</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19460" name="Object 2"/>
          <p:cNvGraphicFramePr>
            <a:graphicFrameLocks noChangeAspect="1"/>
          </p:cNvGraphicFramePr>
          <p:nvPr/>
        </p:nvGraphicFramePr>
        <p:xfrm>
          <a:off x="2605088" y="2514600"/>
          <a:ext cx="3357562" cy="1933575"/>
        </p:xfrm>
        <a:graphic>
          <a:graphicData uri="http://schemas.openxmlformats.org/presentationml/2006/ole">
            <mc:AlternateContent xmlns:mc="http://schemas.openxmlformats.org/markup-compatibility/2006">
              <mc:Choice xmlns:v="urn:schemas-microsoft-com:vml" Requires="v">
                <p:oleObj spid="_x0000_s74770"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514600"/>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7544" y="260648"/>
            <a:ext cx="8839200" cy="764704"/>
          </a:xfrm>
        </p:spPr>
        <p:txBody>
          <a:bodyPr/>
          <a:lstStyle/>
          <a:p>
            <a:pPr algn="l" eaLnBrk="1" hangingPunct="1"/>
            <a:r>
              <a:rPr lang="es-ES_tradnl" sz="4000" b="1" noProof="0" dirty="0" smtClean="0">
                <a:solidFill>
                  <a:srgbClr val="800000"/>
                </a:solidFill>
                <a:latin typeface="Garamond"/>
                <a:ea typeface="ＭＳ Ｐゴシック" pitchFamily="34" charset="-128"/>
                <a:cs typeface="Garamond"/>
              </a:rPr>
              <a:t>Identificación – Criterio de Unión</a:t>
            </a:r>
            <a:endParaRPr lang="es-ES_tradnl" b="1" noProof="0" dirty="0" smtClean="0">
              <a:solidFill>
                <a:srgbClr val="800000"/>
              </a:solidFill>
              <a:latin typeface="Garamond"/>
              <a:ea typeface="ＭＳ Ｐゴシック" pitchFamily="34" charset="-128"/>
              <a:cs typeface="Garamond"/>
            </a:endParaRPr>
          </a:p>
        </p:txBody>
      </p:sp>
      <p:sp>
        <p:nvSpPr>
          <p:cNvPr id="20483"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P/ Quien</a:t>
            </a:r>
            <a:r>
              <a:rPr lang="es-ES_tradnl" sz="2400" baseline="0" noProof="0" dirty="0" smtClean="0">
                <a:latin typeface="Garamond"/>
                <a:ea typeface="ＭＳ Ｐゴシック" pitchFamily="34" charset="-128"/>
                <a:cs typeface="Garamond"/>
              </a:rPr>
              <a:t> es Pobre</a:t>
            </a:r>
            <a:r>
              <a:rPr lang="es-ES_tradnl" sz="2400" noProof="0" dirty="0" smtClean="0">
                <a:latin typeface="Garamond"/>
                <a:ea typeface="ＭＳ Ｐゴシック" pitchFamily="34" charset="-128"/>
                <a:cs typeface="Garamond"/>
              </a:rPr>
              <a:t>?</a:t>
            </a:r>
          </a:p>
          <a:p>
            <a:pPr eaLnBrk="1" hangingPunct="1">
              <a:lnSpc>
                <a:spcPct val="90000"/>
              </a:lnSpc>
              <a:buFontTx/>
              <a:buNone/>
            </a:pPr>
            <a:r>
              <a:rPr lang="es-ES_tradnl" sz="2400" noProof="0" dirty="0" smtClean="0">
                <a:latin typeface="Garamond"/>
                <a:ea typeface="ＭＳ Ｐゴシック" pitchFamily="34" charset="-128"/>
                <a:cs typeface="Garamond"/>
              </a:rPr>
              <a:t> R1/  Pobre si es privado en cualquier dimensión </a:t>
            </a:r>
            <a:r>
              <a:rPr lang="es-ES_tradnl" sz="2400" noProof="0" dirty="0" smtClean="0">
                <a:solidFill>
                  <a:schemeClr val="bg2"/>
                </a:solidFill>
                <a:latin typeface="Garamond"/>
                <a:ea typeface="ＭＳ Ｐゴシック" pitchFamily="34" charset="-128"/>
                <a:cs typeface="Garamond"/>
              </a:rPr>
              <a:t>c</a:t>
            </a:r>
            <a:r>
              <a:rPr lang="es-ES_tradnl" sz="2400" baseline="-25000" noProof="0" dirty="0" smtClean="0">
                <a:solidFill>
                  <a:schemeClr val="bg2"/>
                </a:solidFill>
                <a:latin typeface="Garamond"/>
                <a:ea typeface="ＭＳ Ｐゴシック" pitchFamily="34" charset="-128"/>
                <a:cs typeface="Garamond"/>
              </a:rPr>
              <a:t>i</a:t>
            </a:r>
            <a:r>
              <a:rPr lang="es-ES_tradnl" sz="2400" noProof="0" dirty="0" smtClean="0">
                <a:solidFill>
                  <a:schemeClr val="bg2"/>
                </a:solidFill>
                <a:latin typeface="Garamond"/>
                <a:ea typeface="ＭＳ Ｐゴシック" pitchFamily="34" charset="-128"/>
                <a:cs typeface="Garamond"/>
              </a:rPr>
              <a:t> ≥ 1</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bg1">
                    <a:lumMod val="50000"/>
                  </a:schemeClr>
                </a:solidFill>
                <a:latin typeface="Garamond"/>
                <a:ea typeface="ＭＳ Ｐゴシック" pitchFamily="34" charset="-128"/>
                <a:cs typeface="Garamond"/>
              </a:rPr>
              <a:t> Dimensiones	</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1">
                    <a:lumMod val="50000"/>
                  </a:schemeClr>
                </a:solidFill>
                <a:latin typeface="Garamond"/>
                <a:ea typeface="ＭＳ Ｐゴシック" pitchFamily="34" charset="-128"/>
                <a:cs typeface="Garamond"/>
              </a:rPr>
              <a:t>                                                                              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20484" name="Object 2"/>
          <p:cNvGraphicFramePr>
            <a:graphicFrameLocks noChangeAspect="1"/>
          </p:cNvGraphicFramePr>
          <p:nvPr/>
        </p:nvGraphicFramePr>
        <p:xfrm>
          <a:off x="2605088" y="2514600"/>
          <a:ext cx="3357562" cy="1933575"/>
        </p:xfrm>
        <a:graphic>
          <a:graphicData uri="http://schemas.openxmlformats.org/presentationml/2006/ole">
            <mc:AlternateContent xmlns:mc="http://schemas.openxmlformats.org/markup-compatibility/2006">
              <mc:Choice xmlns:v="urn:schemas-microsoft-com:vml" Requires="v">
                <p:oleObj spid="_x0000_s75794"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514600"/>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188640"/>
            <a:ext cx="8839200" cy="908720"/>
          </a:xfrm>
        </p:spPr>
        <p:txBody>
          <a:bodyPr/>
          <a:lstStyle/>
          <a:p>
            <a:pPr algn="l" eaLnBrk="1" hangingPunct="1"/>
            <a:r>
              <a:rPr lang="es-ES_tradnl" sz="4000" b="1" noProof="0" dirty="0" smtClean="0">
                <a:solidFill>
                  <a:srgbClr val="800000"/>
                </a:solidFill>
                <a:latin typeface="Garamond"/>
                <a:ea typeface="ＭＳ Ｐゴシック" pitchFamily="34" charset="-128"/>
                <a:cs typeface="Garamond"/>
              </a:rPr>
              <a:t>Identificación – Criterio de Unión</a:t>
            </a:r>
            <a:endParaRPr lang="es-ES_tradnl" b="1" noProof="0" dirty="0" smtClean="0">
              <a:solidFill>
                <a:srgbClr val="800000"/>
              </a:solidFill>
              <a:latin typeface="Garamond"/>
              <a:ea typeface="ＭＳ Ｐゴシック" pitchFamily="34" charset="-128"/>
              <a:cs typeface="Garamond"/>
            </a:endParaRPr>
          </a:p>
        </p:txBody>
      </p:sp>
      <p:sp>
        <p:nvSpPr>
          <p:cNvPr id="21507" name="Rectangle 3"/>
          <p:cNvSpPr>
            <a:spLocks noGrp="1" noChangeArrowheads="1"/>
          </p:cNvSpPr>
          <p:nvPr>
            <p:ph type="body" idx="1"/>
          </p:nvPr>
        </p:nvSpPr>
        <p:spPr>
          <a:xfrm>
            <a:off x="895672" y="836712"/>
            <a:ext cx="8140824" cy="5638800"/>
          </a:xfrm>
        </p:spPr>
        <p:txBody>
          <a:bodyPr/>
          <a:lstStyle/>
          <a:p>
            <a:pPr eaLnBrk="1" hangingPunct="1">
              <a:lnSpc>
                <a:spcPct val="80000"/>
              </a:lnSpc>
              <a:buFontTx/>
              <a:buNone/>
            </a:pPr>
            <a:r>
              <a:rPr lang="es-ES_tradnl" sz="2400" noProof="0" dirty="0" smtClean="0">
                <a:latin typeface="Garamond"/>
                <a:ea typeface="ＭＳ Ｐゴシック" pitchFamily="34" charset="-128"/>
                <a:cs typeface="Garamond"/>
              </a:rPr>
              <a:t>  P/ Quien es Pobre?</a:t>
            </a:r>
          </a:p>
          <a:p>
            <a:pPr eaLnBrk="1" hangingPunct="1">
              <a:lnSpc>
                <a:spcPct val="80000"/>
              </a:lnSpc>
              <a:buFontTx/>
              <a:buNone/>
            </a:pPr>
            <a:r>
              <a:rPr lang="es-ES_tradnl" sz="2400" noProof="0" dirty="0" smtClean="0">
                <a:latin typeface="Garamond"/>
                <a:ea typeface="ＭＳ Ｐゴシック" pitchFamily="34" charset="-128"/>
                <a:cs typeface="Garamond"/>
              </a:rPr>
              <a:t> R1/  </a:t>
            </a:r>
            <a:r>
              <a:rPr lang="es-ES_tradnl" sz="2400" noProof="0" dirty="0" smtClean="0">
                <a:solidFill>
                  <a:schemeClr val="tx1"/>
                </a:solidFill>
                <a:effectLst/>
                <a:latin typeface="Garamond"/>
                <a:cs typeface="Garamond"/>
              </a:rPr>
              <a:t>Pobre si es privado en cualquier dimensión </a:t>
            </a:r>
            <a:r>
              <a:rPr lang="es-ES_tradnl" sz="2400" b="1" noProof="0" dirty="0" smtClean="0">
                <a:solidFill>
                  <a:schemeClr val="accent4"/>
                </a:solidFill>
                <a:latin typeface="Garamond"/>
                <a:ea typeface="ＭＳ Ｐゴシック" pitchFamily="34" charset="-128"/>
                <a:cs typeface="Garamond"/>
              </a:rPr>
              <a:t>c</a:t>
            </a:r>
            <a:r>
              <a:rPr lang="es-ES_tradnl" sz="2400" b="1" baseline="-25000" noProof="0" dirty="0" smtClean="0">
                <a:solidFill>
                  <a:schemeClr val="accent4"/>
                </a:solidFill>
                <a:latin typeface="Garamond"/>
                <a:ea typeface="ＭＳ Ｐゴシック" pitchFamily="34" charset="-128"/>
                <a:cs typeface="Garamond"/>
              </a:rPr>
              <a:t>i</a:t>
            </a:r>
            <a:r>
              <a:rPr lang="es-ES_tradnl" sz="2400" b="1" noProof="0" dirty="0" smtClean="0">
                <a:solidFill>
                  <a:schemeClr val="accent4"/>
                </a:solidFill>
                <a:latin typeface="Garamond"/>
                <a:ea typeface="ＭＳ Ｐゴシック" pitchFamily="34" charset="-128"/>
                <a:cs typeface="Garamond"/>
              </a:rPr>
              <a:t> ≥ 1</a:t>
            </a:r>
          </a:p>
          <a:p>
            <a:pPr eaLnBrk="1" hangingPunct="1">
              <a:lnSpc>
                <a:spcPct val="80000"/>
              </a:lnSpc>
              <a:buFontTx/>
              <a:buNone/>
            </a:pPr>
            <a:r>
              <a:rPr lang="es-ES_tradnl" sz="2800" noProof="0" dirty="0" smtClean="0">
                <a:solidFill>
                  <a:schemeClr val="tx1">
                    <a:lumMod val="50000"/>
                    <a:lumOff val="50000"/>
                  </a:schemeClr>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Dimensiones</a:t>
            </a:r>
            <a:r>
              <a:rPr lang="es-ES_tradnl" sz="2800" noProof="0" dirty="0" smtClean="0">
                <a:solidFill>
                  <a:schemeClr val="bg2"/>
                </a:solidFill>
                <a:latin typeface="Garamond"/>
                <a:ea typeface="ＭＳ Ｐゴシック" pitchFamily="34" charset="-128"/>
                <a:cs typeface="Garamond"/>
              </a:rPr>
              <a:t>	      </a:t>
            </a:r>
            <a:r>
              <a:rPr lang="es-ES_tradnl" sz="2800" i="1" noProof="0" dirty="0" smtClean="0">
                <a:latin typeface="Garamond"/>
                <a:ea typeface="ＭＳ Ｐゴシック" pitchFamily="34" charset="-128"/>
                <a:cs typeface="Garamond"/>
              </a:rPr>
              <a:t>c</a:t>
            </a:r>
            <a:endParaRPr lang="es-ES_tradnl" sz="2800" noProof="0" dirty="0" smtClean="0">
              <a:latin typeface="Garamond"/>
              <a:ea typeface="ＭＳ Ｐゴシック" pitchFamily="34" charset="-128"/>
              <a:cs typeface="Garamond"/>
            </a:endParaRPr>
          </a:p>
          <a:p>
            <a:pPr eaLnBrk="1" hangingPunct="1">
              <a:lnSpc>
                <a:spcPct val="80000"/>
              </a:lnSpc>
              <a:buFontTx/>
              <a:buNone/>
            </a:pPr>
            <a:r>
              <a:rPr lang="es-ES_tradnl" sz="2800" noProof="0" dirty="0" smtClean="0">
                <a:latin typeface="Garamond"/>
                <a:ea typeface="ＭＳ Ｐゴシック" pitchFamily="34" charset="-128"/>
                <a:cs typeface="Garamond"/>
              </a:rPr>
              <a:t> 						</a:t>
            </a:r>
          </a:p>
          <a:p>
            <a:pPr eaLnBrk="1" hangingPunct="1">
              <a:lnSpc>
                <a:spcPct val="80000"/>
              </a:lnSpc>
              <a:buFontTx/>
              <a:buNone/>
            </a:pPr>
            <a:r>
              <a:rPr lang="es-ES_tradnl" sz="2800" noProof="0" dirty="0" smtClean="0">
                <a:latin typeface="Garamond"/>
                <a:ea typeface="ＭＳ Ｐゴシック" pitchFamily="34" charset="-128"/>
                <a:cs typeface="Garamond"/>
              </a:rPr>
              <a:t>						</a:t>
            </a:r>
          </a:p>
          <a:p>
            <a:pPr eaLnBrk="1" hangingPunct="1">
              <a:lnSpc>
                <a:spcPct val="80000"/>
              </a:lnSpc>
              <a:buFontTx/>
              <a:buNone/>
            </a:pPr>
            <a:r>
              <a:rPr lang="es-ES_tradnl" sz="2800" noProof="0" dirty="0" smtClean="0">
                <a:solidFill>
                  <a:schemeClr val="bg2"/>
                </a:solidFill>
                <a:latin typeface="Garamond"/>
                <a:ea typeface="ＭＳ Ｐゴシック" pitchFamily="34" charset="-128"/>
                <a:cs typeface="Garamond"/>
              </a:rPr>
              <a:t>                                                                    </a:t>
            </a:r>
            <a:r>
              <a:rPr lang="es-ES_tradnl" sz="28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80000"/>
              </a:lnSpc>
              <a:buFontTx/>
              <a:buNone/>
            </a:pPr>
            <a:r>
              <a:rPr lang="es-ES_tradnl" sz="2800" noProof="0" dirty="0" smtClean="0">
                <a:latin typeface="Garamond"/>
                <a:ea typeface="ＭＳ Ｐゴシック" pitchFamily="34" charset="-128"/>
                <a:cs typeface="Garamond"/>
              </a:rPr>
              <a:t>                 </a:t>
            </a:r>
          </a:p>
          <a:p>
            <a:pPr eaLnBrk="1" hangingPunct="1">
              <a:lnSpc>
                <a:spcPct val="80000"/>
              </a:lnSpc>
              <a:buFontTx/>
              <a:buNone/>
            </a:pPr>
            <a:r>
              <a:rPr lang="es-ES_tradnl" sz="2200" b="1" noProof="0" dirty="0" smtClean="0">
                <a:latin typeface="Garamond"/>
                <a:ea typeface="ＭＳ Ｐゴシック" pitchFamily="34" charset="-128"/>
                <a:cs typeface="Garamond"/>
              </a:rPr>
              <a:t>Observaciones</a:t>
            </a:r>
          </a:p>
          <a:p>
            <a:pPr>
              <a:spcBef>
                <a:spcPts val="0"/>
              </a:spcBef>
            </a:pPr>
            <a:r>
              <a:rPr lang="es-ES" sz="1800" dirty="0" smtClean="0">
                <a:latin typeface="Garamond" pitchFamily="18" charset="0"/>
              </a:rPr>
              <a:t>Si la suficiencia en </a:t>
            </a:r>
            <a:r>
              <a:rPr lang="es-ES" sz="1800" u="sng" dirty="0" smtClean="0">
                <a:latin typeface="Garamond" pitchFamily="18" charset="0"/>
              </a:rPr>
              <a:t>todas</a:t>
            </a:r>
            <a:r>
              <a:rPr lang="es-ES" sz="1800" dirty="0" smtClean="0">
                <a:latin typeface="Garamond" pitchFamily="18" charset="0"/>
              </a:rPr>
              <a:t> las dimensiones es realmente esencial para evitar la pobreza, el criterio de unión es intuitivo.</a:t>
            </a:r>
          </a:p>
          <a:p>
            <a:pPr>
              <a:spcBef>
                <a:spcPts val="0"/>
              </a:spcBef>
            </a:pPr>
            <a:r>
              <a:rPr lang="es-ES_tradnl" sz="1800" noProof="0" dirty="0" err="1" smtClean="0">
                <a:latin typeface="Garamond"/>
                <a:ea typeface="ＭＳ Ｐゴシック" pitchFamily="34" charset="-128"/>
                <a:cs typeface="Garamond"/>
              </a:rPr>
              <a:t>Charavarty</a:t>
            </a:r>
            <a:r>
              <a:rPr lang="es-ES_tradnl" sz="1800" noProof="0" dirty="0" smtClean="0">
                <a:latin typeface="Garamond"/>
                <a:ea typeface="ＭＳ Ｐゴシック" pitchFamily="34" charset="-128"/>
                <a:cs typeface="Garamond"/>
              </a:rPr>
              <a:t> et al ’98, Tsui 2002, Bourguignon &amp; </a:t>
            </a:r>
            <a:r>
              <a:rPr lang="es-ES_tradnl" sz="1800" noProof="0" dirty="0" err="1" smtClean="0">
                <a:latin typeface="Garamond"/>
                <a:ea typeface="ＭＳ Ｐゴシック" pitchFamily="34" charset="-128"/>
                <a:cs typeface="Garamond"/>
              </a:rPr>
              <a:t>Chakravarty</a:t>
            </a:r>
            <a:r>
              <a:rPr lang="es-ES_tradnl" sz="1800" noProof="0" dirty="0" smtClean="0">
                <a:latin typeface="Garamond"/>
                <a:ea typeface="ＭＳ Ｐゴシック" pitchFamily="34" charset="-128"/>
                <a:cs typeface="Garamond"/>
              </a:rPr>
              <a:t> 2003 y otros usan el enfoque de unión. </a:t>
            </a:r>
            <a:r>
              <a:rPr lang="es-ES_tradnl" sz="1800" b="1" noProof="0" dirty="0" smtClean="0">
                <a:latin typeface="Garamond"/>
                <a:ea typeface="ＭＳ Ｐゴシック" pitchFamily="34" charset="-128"/>
                <a:cs typeface="Garamond"/>
              </a:rPr>
              <a:t>El enfoque NBI usa criterio de unión.</a:t>
            </a:r>
          </a:p>
          <a:p>
            <a:pPr>
              <a:spcBef>
                <a:spcPts val="0"/>
              </a:spcBef>
            </a:pPr>
            <a:r>
              <a:rPr lang="es-ES_tradnl" sz="1800" dirty="0" smtClean="0">
                <a:latin typeface="Garamond"/>
                <a:ea typeface="ＭＳ Ｐゴシック" pitchFamily="34" charset="-128"/>
                <a:cs typeface="Garamond"/>
              </a:rPr>
              <a:t>Enfoque de Unión generalmente predice números grandes.</a:t>
            </a:r>
          </a:p>
          <a:p>
            <a:pPr>
              <a:spcBef>
                <a:spcPts val="0"/>
              </a:spcBef>
            </a:pPr>
            <a:r>
              <a:rPr lang="es-ES_tradnl" sz="1800" b="1" noProof="0" dirty="0" smtClean="0">
                <a:latin typeface="Garamond"/>
                <a:ea typeface="ＭＳ Ｐゴシック" pitchFamily="34" charset="-128"/>
                <a:cs typeface="Garamond"/>
              </a:rPr>
              <a:t>La privación en ciertas dimensiones exclusivamente puede no ser signo de pobreza. </a:t>
            </a:r>
          </a:p>
          <a:p>
            <a:pPr>
              <a:spcBef>
                <a:spcPts val="0"/>
              </a:spcBef>
            </a:pPr>
            <a:r>
              <a:rPr lang="es-ES_tradnl" sz="1800" b="1" dirty="0" smtClean="0">
                <a:latin typeface="Garamond"/>
                <a:ea typeface="ＭＳ Ｐゴシック" pitchFamily="34" charset="-128"/>
                <a:cs typeface="Garamond"/>
              </a:rPr>
              <a:t>Puede haber errores en los datos.</a:t>
            </a:r>
            <a:endParaRPr lang="es-ES_tradnl" sz="1800" b="1" noProof="0" dirty="0" smtClean="0">
              <a:latin typeface="Garamond"/>
              <a:ea typeface="ＭＳ Ｐゴシック" pitchFamily="34" charset="-128"/>
              <a:cs typeface="Garamond"/>
            </a:endParaRPr>
          </a:p>
        </p:txBody>
      </p:sp>
      <p:graphicFrame>
        <p:nvGraphicFramePr>
          <p:cNvPr id="21508" name="Object 2"/>
          <p:cNvGraphicFramePr>
            <a:graphicFrameLocks noChangeAspect="1"/>
          </p:cNvGraphicFramePr>
          <p:nvPr/>
        </p:nvGraphicFramePr>
        <p:xfrm>
          <a:off x="2771800" y="2060848"/>
          <a:ext cx="3357562" cy="1933575"/>
        </p:xfrm>
        <a:graphic>
          <a:graphicData uri="http://schemas.openxmlformats.org/presentationml/2006/ole">
            <mc:AlternateContent xmlns:mc="http://schemas.openxmlformats.org/markup-compatibility/2006">
              <mc:Choice xmlns:v="urn:schemas-microsoft-com:vml" Requires="v">
                <p:oleObj spid="_x0000_s76818"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800" y="2060848"/>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04800" y="260648"/>
            <a:ext cx="8839200" cy="764704"/>
          </a:xfrm>
        </p:spPr>
        <p:txBody>
          <a:bodyPr/>
          <a:lstStyle/>
          <a:p>
            <a:pPr algn="l" eaLnBrk="1" hangingPunct="1"/>
            <a:r>
              <a:rPr lang="es-ES_tradnl" sz="3900" b="1" noProof="0" dirty="0" smtClean="0">
                <a:solidFill>
                  <a:srgbClr val="800000"/>
                </a:solidFill>
                <a:latin typeface="Garamond"/>
                <a:ea typeface="ＭＳ Ｐゴシック" pitchFamily="34" charset="-128"/>
                <a:cs typeface="Garamond"/>
              </a:rPr>
              <a:t>Identificación – Criterio de Intersección </a:t>
            </a:r>
          </a:p>
        </p:txBody>
      </p:sp>
      <p:sp>
        <p:nvSpPr>
          <p:cNvPr id="22531"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P/ Quien es pobre?</a:t>
            </a:r>
          </a:p>
          <a:p>
            <a:pPr eaLnBrk="1" hangingPunct="1">
              <a:lnSpc>
                <a:spcPct val="90000"/>
              </a:lnSpc>
              <a:buFontTx/>
              <a:buNone/>
            </a:pPr>
            <a:r>
              <a:rPr lang="es-ES_tradnl" sz="2400" noProof="0" dirty="0" smtClean="0">
                <a:latin typeface="Garamond"/>
                <a:ea typeface="ＭＳ Ｐゴシック" pitchFamily="34" charset="-128"/>
                <a:cs typeface="Garamond"/>
              </a:rPr>
              <a:t> R2/  Pobre si esta privado en todas las dimensiones </a:t>
            </a:r>
            <a:r>
              <a:rPr lang="es-ES_tradnl" sz="2400" b="1" noProof="0" dirty="0" smtClean="0">
                <a:solidFill>
                  <a:schemeClr val="tx2"/>
                </a:solidFill>
                <a:latin typeface="Garamond"/>
                <a:ea typeface="ＭＳ Ｐゴシック" pitchFamily="34" charset="-128"/>
                <a:cs typeface="Garamond"/>
              </a:rPr>
              <a:t>c</a:t>
            </a:r>
            <a:r>
              <a:rPr lang="es-ES_tradnl" sz="2400" b="1" baseline="-25000" noProof="0" dirty="0" smtClean="0">
                <a:solidFill>
                  <a:schemeClr val="tx2"/>
                </a:solidFill>
                <a:latin typeface="Garamond"/>
                <a:ea typeface="ＭＳ Ｐゴシック" pitchFamily="34" charset="-128"/>
                <a:cs typeface="Garamond"/>
              </a:rPr>
              <a:t>i</a:t>
            </a:r>
            <a:r>
              <a:rPr lang="es-ES_tradnl" sz="2400" b="1" noProof="0" dirty="0" smtClean="0">
                <a:solidFill>
                  <a:schemeClr val="tx2"/>
                </a:solidFill>
                <a:latin typeface="Garamond"/>
                <a:ea typeface="ＭＳ Ｐゴシック" pitchFamily="34" charset="-128"/>
                <a:cs typeface="Garamond"/>
              </a:rPr>
              <a:t> = d</a:t>
            </a: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Dimensiones</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22532" name="Object 2"/>
          <p:cNvGraphicFramePr>
            <a:graphicFrameLocks noChangeAspect="1"/>
          </p:cNvGraphicFramePr>
          <p:nvPr/>
        </p:nvGraphicFramePr>
        <p:xfrm>
          <a:off x="2605088" y="2514600"/>
          <a:ext cx="3357562" cy="1933575"/>
        </p:xfrm>
        <a:graphic>
          <a:graphicData uri="http://schemas.openxmlformats.org/presentationml/2006/ole">
            <mc:AlternateContent xmlns:mc="http://schemas.openxmlformats.org/markup-compatibility/2006">
              <mc:Choice xmlns:v="urn:schemas-microsoft-com:vml" Requires="v">
                <p:oleObj spid="_x0000_s77842"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514600"/>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79512" y="260648"/>
            <a:ext cx="8839200" cy="836712"/>
          </a:xfrm>
        </p:spPr>
        <p:txBody>
          <a:bodyPr/>
          <a:lstStyle/>
          <a:p>
            <a:pPr algn="l" eaLnBrk="1" hangingPunct="1"/>
            <a:r>
              <a:rPr lang="es-ES_tradnl" sz="3900" b="1" noProof="0" dirty="0" smtClean="0">
                <a:solidFill>
                  <a:srgbClr val="800000"/>
                </a:solidFill>
                <a:latin typeface="Garamond"/>
                <a:ea typeface="ＭＳ Ｐゴシック" pitchFamily="34" charset="-128"/>
                <a:cs typeface="Garamond"/>
              </a:rPr>
              <a:t>Identificación – Criterio de Intersección </a:t>
            </a:r>
          </a:p>
        </p:txBody>
      </p:sp>
      <p:sp>
        <p:nvSpPr>
          <p:cNvPr id="23555" name="Rectangle 3"/>
          <p:cNvSpPr>
            <a:spLocks noGrp="1" noChangeArrowheads="1"/>
          </p:cNvSpPr>
          <p:nvPr>
            <p:ph type="body" idx="1"/>
          </p:nvPr>
        </p:nvSpPr>
        <p:spPr>
          <a:xfrm>
            <a:off x="467544" y="908720"/>
            <a:ext cx="8208912"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P/ Quien es pobre?</a:t>
            </a:r>
          </a:p>
          <a:p>
            <a:pPr eaLnBrk="1" hangingPunct="1">
              <a:lnSpc>
                <a:spcPct val="90000"/>
              </a:lnSpc>
              <a:buFontTx/>
              <a:buNone/>
            </a:pPr>
            <a:r>
              <a:rPr lang="es-ES_tradnl" sz="2400" noProof="0" dirty="0" smtClean="0">
                <a:latin typeface="Garamond"/>
                <a:ea typeface="ＭＳ Ｐゴシック" pitchFamily="34" charset="-128"/>
                <a:cs typeface="Garamond"/>
              </a:rPr>
              <a:t> R2/  Pobre si esta</a:t>
            </a:r>
            <a:r>
              <a:rPr lang="es-ES_tradnl" sz="2400" baseline="0" noProof="0" dirty="0" smtClean="0">
                <a:latin typeface="Garamond"/>
                <a:ea typeface="ＭＳ Ｐゴシック" pitchFamily="34" charset="-128"/>
                <a:cs typeface="Garamond"/>
              </a:rPr>
              <a:t> privado en todas las dimensiones </a:t>
            </a:r>
            <a:r>
              <a:rPr lang="es-ES_tradnl" sz="2400" noProof="0" dirty="0" smtClean="0">
                <a:solidFill>
                  <a:schemeClr val="bg2"/>
                </a:solidFill>
                <a:latin typeface="Garamond"/>
                <a:ea typeface="ＭＳ Ｐゴシック" pitchFamily="34" charset="-128"/>
                <a:cs typeface="Garamond"/>
              </a:rPr>
              <a:t>c</a:t>
            </a:r>
            <a:r>
              <a:rPr lang="es-ES_tradnl" sz="2400" baseline="-25000" noProof="0" dirty="0" smtClean="0">
                <a:solidFill>
                  <a:schemeClr val="bg2"/>
                </a:solidFill>
                <a:latin typeface="Garamond"/>
                <a:ea typeface="ＭＳ Ｐゴシック" pitchFamily="34" charset="-128"/>
                <a:cs typeface="Garamond"/>
              </a:rPr>
              <a:t>i</a:t>
            </a:r>
            <a:r>
              <a:rPr lang="es-ES_tradnl" sz="2400" noProof="0" dirty="0" smtClean="0">
                <a:solidFill>
                  <a:schemeClr val="bg2"/>
                </a:solidFill>
                <a:latin typeface="Garamond"/>
                <a:ea typeface="ＭＳ Ｐゴシック" pitchFamily="34" charset="-128"/>
                <a:cs typeface="Garamond"/>
              </a:rPr>
              <a:t> = d</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tx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   Dimensiones	</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 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a:spcBef>
                <a:spcPct val="0"/>
              </a:spcBef>
              <a:buFontTx/>
              <a:buNone/>
            </a:pPr>
            <a:r>
              <a:rPr lang="es-ES_tradnl" sz="2000" b="1" noProof="0" dirty="0" smtClean="0">
                <a:latin typeface="Garamond"/>
                <a:ea typeface="ＭＳ Ｐゴシック" pitchFamily="34" charset="-128"/>
                <a:cs typeface="Garamond"/>
              </a:rPr>
              <a:t>Observaciones  </a:t>
            </a:r>
          </a:p>
          <a:p>
            <a:pPr lvl="1">
              <a:spcBef>
                <a:spcPct val="0"/>
              </a:spcBef>
              <a:buFont typeface="Arial" pitchFamily="34" charset="0"/>
              <a:buChar char="•"/>
            </a:pPr>
            <a:r>
              <a:rPr lang="es-ES_tradnl" sz="2000" noProof="0" dirty="0" smtClean="0">
                <a:latin typeface="Garamond"/>
                <a:ea typeface="ＭＳ Ｐゴシック" pitchFamily="34" charset="-128"/>
                <a:cs typeface="Garamond"/>
              </a:rPr>
              <a:t>Altos</a:t>
            </a:r>
            <a:r>
              <a:rPr lang="es-ES_tradnl" sz="2000" baseline="0" noProof="0" dirty="0" smtClean="0">
                <a:latin typeface="Garamond"/>
                <a:ea typeface="ＭＳ Ｐゴシック" pitchFamily="34" charset="-128"/>
                <a:cs typeface="Garamond"/>
              </a:rPr>
              <a:t> requerimientos </a:t>
            </a:r>
            <a:r>
              <a:rPr lang="es-ES_tradnl" sz="2000" noProof="0" dirty="0" smtClean="0">
                <a:latin typeface="Garamond"/>
                <a:ea typeface="ＭＳ Ｐゴシック" pitchFamily="34" charset="-128"/>
                <a:cs typeface="Garamond"/>
              </a:rPr>
              <a:t>(especialmente cuando d es grande)</a:t>
            </a:r>
          </a:p>
          <a:p>
            <a:pPr lvl="1">
              <a:spcBef>
                <a:spcPct val="0"/>
              </a:spcBef>
              <a:buFont typeface="Arial" pitchFamily="34" charset="0"/>
              <a:buChar char="•"/>
            </a:pPr>
            <a:r>
              <a:rPr lang="es-ES_tradnl" sz="2000" noProof="0" dirty="0" smtClean="0">
                <a:latin typeface="Garamond"/>
                <a:ea typeface="ＭＳ Ｐゴシック" pitchFamily="34" charset="-128"/>
                <a:cs typeface="Garamond"/>
              </a:rPr>
              <a:t>Generalmente identifica un</a:t>
            </a:r>
            <a:r>
              <a:rPr lang="es-ES_tradnl" sz="2000" baseline="0" noProof="0" dirty="0" smtClean="0">
                <a:latin typeface="Garamond"/>
                <a:ea typeface="ＭＳ Ｐゴシック" pitchFamily="34" charset="-128"/>
                <a:cs typeface="Garamond"/>
              </a:rPr>
              <a:t> pequeño segmento de la población</a:t>
            </a:r>
          </a:p>
          <a:p>
            <a:pPr lvl="1">
              <a:spcBef>
                <a:spcPct val="0"/>
              </a:spcBef>
              <a:buFont typeface="Arial" pitchFamily="34" charset="0"/>
              <a:buChar char="•"/>
            </a:pPr>
            <a:r>
              <a:rPr lang="es-ES" sz="2000" dirty="0" smtClean="0">
                <a:latin typeface="Garamond" pitchFamily="18" charset="0"/>
              </a:rPr>
              <a:t>Si la suficiencia en </a:t>
            </a:r>
            <a:r>
              <a:rPr lang="es-ES" sz="2000" b="1" u="sng" dirty="0" smtClean="0">
                <a:latin typeface="Garamond" pitchFamily="18" charset="0"/>
              </a:rPr>
              <a:t>cualquier</a:t>
            </a:r>
            <a:r>
              <a:rPr lang="es-ES" sz="2000" dirty="0" smtClean="0">
                <a:latin typeface="Garamond" pitchFamily="18" charset="0"/>
              </a:rPr>
              <a:t> dimensión individual es suficiente para evitar la pobreza, el criterio de intersección es intuitivo.</a:t>
            </a:r>
          </a:p>
          <a:p>
            <a:pPr lvl="1">
              <a:spcBef>
                <a:spcPct val="0"/>
              </a:spcBef>
              <a:buFont typeface="Arial" pitchFamily="34" charset="0"/>
              <a:buChar char="•"/>
            </a:pPr>
            <a:r>
              <a:rPr lang="es-ES_tradnl" sz="2000" noProof="0" dirty="0" err="1" smtClean="0">
                <a:latin typeface="Garamond"/>
                <a:ea typeface="ＭＳ Ｐゴシック" pitchFamily="34" charset="-128"/>
                <a:cs typeface="Garamond"/>
              </a:rPr>
              <a:t>Atkinson</a:t>
            </a:r>
            <a:r>
              <a:rPr lang="es-ES_tradnl" sz="2000" noProof="0" dirty="0" smtClean="0">
                <a:latin typeface="Garamond"/>
                <a:ea typeface="ＭＳ Ｐゴシック" pitchFamily="34" charset="-128"/>
                <a:cs typeface="Garamond"/>
              </a:rPr>
              <a:t> 2003 primero en</a:t>
            </a:r>
            <a:r>
              <a:rPr lang="es-ES_tradnl" sz="2000" baseline="0" noProof="0" dirty="0" smtClean="0">
                <a:latin typeface="Garamond"/>
                <a:ea typeface="ＭＳ Ｐゴシック" pitchFamily="34" charset="-128"/>
                <a:cs typeface="Garamond"/>
              </a:rPr>
              <a:t> aplicar esta estructura</a:t>
            </a:r>
            <a:r>
              <a:rPr lang="es-ES_tradnl" sz="2000" noProof="0" dirty="0" smtClean="0">
                <a:latin typeface="Garamond"/>
                <a:ea typeface="ＭＳ Ｐゴシック" pitchFamily="34" charset="-128"/>
                <a:cs typeface="Garamond"/>
              </a:rPr>
              <a:t>. </a:t>
            </a:r>
          </a:p>
        </p:txBody>
      </p:sp>
      <p:graphicFrame>
        <p:nvGraphicFramePr>
          <p:cNvPr id="23556" name="Object 2"/>
          <p:cNvGraphicFramePr>
            <a:graphicFrameLocks noChangeAspect="1"/>
          </p:cNvGraphicFramePr>
          <p:nvPr/>
        </p:nvGraphicFramePr>
        <p:xfrm>
          <a:off x="2627784" y="2204864"/>
          <a:ext cx="3357562" cy="1933575"/>
        </p:xfrm>
        <a:graphic>
          <a:graphicData uri="http://schemas.openxmlformats.org/presentationml/2006/ole">
            <mc:AlternateContent xmlns:mc="http://schemas.openxmlformats.org/markup-compatibility/2006">
              <mc:Choice xmlns:v="urn:schemas-microsoft-com:vml" Requires="v">
                <p:oleObj spid="_x0000_s78866"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27784" y="2204864"/>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04800" y="332656"/>
            <a:ext cx="8839200" cy="620688"/>
          </a:xfrm>
        </p:spPr>
        <p:txBody>
          <a:bodyPr/>
          <a:lstStyle/>
          <a:p>
            <a:pPr algn="l" eaLnBrk="1" hangingPunct="1"/>
            <a:r>
              <a:rPr lang="es-ES_tradnl" sz="3200" b="1" noProof="0" dirty="0" smtClean="0">
                <a:solidFill>
                  <a:srgbClr val="800000"/>
                </a:solidFill>
                <a:latin typeface="Garamond"/>
                <a:ea typeface="ＭＳ Ｐゴシック" pitchFamily="34" charset="-128"/>
                <a:cs typeface="Garamond"/>
              </a:rPr>
              <a:t>Identificación – Criterio de umbrales duales</a:t>
            </a:r>
            <a:endParaRPr lang="es-ES_tradnl" sz="3600" b="1" noProof="0" dirty="0" smtClean="0">
              <a:solidFill>
                <a:srgbClr val="800000"/>
              </a:solidFill>
              <a:latin typeface="Garamond"/>
              <a:ea typeface="ＭＳ Ｐゴシック" pitchFamily="34" charset="-128"/>
              <a:cs typeface="Garamond"/>
            </a:endParaRPr>
          </a:p>
        </p:txBody>
      </p:sp>
      <p:sp>
        <p:nvSpPr>
          <p:cNvPr id="24579"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P/ Quien es pobre?</a:t>
            </a:r>
          </a:p>
          <a:p>
            <a:pPr eaLnBrk="1" hangingPunct="1">
              <a:lnSpc>
                <a:spcPct val="90000"/>
              </a:lnSpc>
              <a:buFontTx/>
              <a:buNone/>
            </a:pPr>
            <a:r>
              <a:rPr lang="es-ES_tradnl" sz="2400" noProof="0" dirty="0" smtClean="0">
                <a:latin typeface="Garamond"/>
                <a:ea typeface="ＭＳ Ｐゴシック" pitchFamily="34" charset="-128"/>
                <a:cs typeface="Garamond"/>
              </a:rPr>
              <a:t> R/ Umbrales k, identifica como pobres si </a:t>
            </a:r>
            <a:r>
              <a:rPr lang="es-ES_tradnl" sz="2400" b="1" noProof="0" dirty="0" smtClean="0">
                <a:solidFill>
                  <a:srgbClr val="D31B09"/>
                </a:solidFill>
                <a:latin typeface="Garamond"/>
                <a:ea typeface="ＭＳ Ｐゴシック" pitchFamily="34" charset="-128"/>
                <a:cs typeface="Garamond"/>
              </a:rPr>
              <a:t>c</a:t>
            </a:r>
            <a:r>
              <a:rPr lang="es-ES_tradnl" sz="2400" b="1" baseline="-25000" noProof="0" dirty="0" smtClean="0">
                <a:solidFill>
                  <a:srgbClr val="D31B09"/>
                </a:solidFill>
                <a:latin typeface="Garamond"/>
                <a:ea typeface="ＭＳ Ｐゴシック" pitchFamily="34" charset="-128"/>
                <a:cs typeface="Garamond"/>
              </a:rPr>
              <a:t>i</a:t>
            </a:r>
            <a:r>
              <a:rPr lang="es-ES_tradnl" sz="2400" b="1" noProof="0" dirty="0" smtClean="0">
                <a:solidFill>
                  <a:srgbClr val="D31B09"/>
                </a:solidFill>
                <a:latin typeface="Garamond"/>
                <a:ea typeface="ＭＳ Ｐゴシック" pitchFamily="34" charset="-128"/>
                <a:cs typeface="Garamond"/>
              </a:rPr>
              <a:t> </a:t>
            </a:r>
            <a:r>
              <a:rPr lang="es-ES_tradnl" sz="2400" b="1" u="sng" noProof="0" dirty="0" smtClean="0">
                <a:solidFill>
                  <a:srgbClr val="D31B09"/>
                </a:solidFill>
                <a:latin typeface="Garamond"/>
                <a:ea typeface="ＭＳ Ｐゴシック" pitchFamily="34" charset="-128"/>
                <a:cs typeface="Garamond"/>
              </a:rPr>
              <a:t>&gt;</a:t>
            </a:r>
            <a:r>
              <a:rPr lang="es-ES_tradnl" sz="2400" b="1" noProof="0" dirty="0" smtClean="0">
                <a:solidFill>
                  <a:srgbClr val="D31B09"/>
                </a:solidFill>
                <a:latin typeface="Garamond"/>
                <a:ea typeface="ＭＳ Ｐゴシック" pitchFamily="34" charset="-128"/>
                <a:cs typeface="Garamond"/>
              </a:rPr>
              <a:t> k</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Dimensiones</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endParaRPr lang="es-ES_tradnl" sz="2400" noProof="0" dirty="0" smtClean="0">
              <a:latin typeface="Garamond"/>
              <a:ea typeface="ＭＳ Ｐゴシック" pitchFamily="34" charset="-128"/>
              <a:cs typeface="Garamond"/>
            </a:endParaRPr>
          </a:p>
          <a:p>
            <a:pPr eaLnBrk="1" hangingPunct="1">
              <a:lnSpc>
                <a:spcPct val="90000"/>
              </a:lnSpc>
              <a:buFontTx/>
              <a:buNone/>
            </a:pPr>
            <a:endParaRPr lang="es-ES_tradnl" sz="2400" noProof="0" dirty="0" smtClean="0">
              <a:latin typeface="Garamond"/>
              <a:ea typeface="ＭＳ Ｐゴシック" pitchFamily="34" charset="-128"/>
              <a:cs typeface="Garamond"/>
            </a:endParaRPr>
          </a:p>
        </p:txBody>
      </p:sp>
      <p:graphicFrame>
        <p:nvGraphicFramePr>
          <p:cNvPr id="24580" name="Object 2"/>
          <p:cNvGraphicFramePr>
            <a:graphicFrameLocks noChangeAspect="1"/>
          </p:cNvGraphicFramePr>
          <p:nvPr/>
        </p:nvGraphicFramePr>
        <p:xfrm>
          <a:off x="2605088" y="2514600"/>
          <a:ext cx="3357562" cy="1933575"/>
        </p:xfrm>
        <a:graphic>
          <a:graphicData uri="http://schemas.openxmlformats.org/presentationml/2006/ole">
            <mc:AlternateContent xmlns:mc="http://schemas.openxmlformats.org/markup-compatibility/2006">
              <mc:Choice xmlns:v="urn:schemas-microsoft-com:vml" Requires="v">
                <p:oleObj spid="_x0000_s79890"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514600"/>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260648"/>
            <a:ext cx="9144000" cy="692696"/>
          </a:xfrm>
        </p:spPr>
        <p:txBody>
          <a:bodyPr/>
          <a:lstStyle/>
          <a:p>
            <a:pPr eaLnBrk="1" hangingPunct="1"/>
            <a:r>
              <a:rPr lang="es-ES_tradnl" sz="3200" b="1" noProof="0" dirty="0" smtClean="0">
                <a:solidFill>
                  <a:srgbClr val="800000"/>
                </a:solidFill>
                <a:latin typeface="Garamond"/>
                <a:ea typeface="ＭＳ Ｐゴシック" pitchFamily="34" charset="-128"/>
                <a:cs typeface="Garamond"/>
              </a:rPr>
              <a:t>Identificación – Enfoque de umbrales (</a:t>
            </a:r>
            <a:r>
              <a:rPr lang="es-ES_tradnl" sz="3200" b="1" noProof="0" dirty="0" err="1" smtClean="0">
                <a:solidFill>
                  <a:srgbClr val="800000"/>
                </a:solidFill>
                <a:latin typeface="Garamond"/>
                <a:ea typeface="ＭＳ Ｐゴシック" pitchFamily="34" charset="-128"/>
                <a:cs typeface="Garamond"/>
              </a:rPr>
              <a:t>Cutoff</a:t>
            </a:r>
            <a:r>
              <a:rPr lang="es-ES_tradnl" sz="3200" b="1" noProof="0" dirty="0" smtClean="0">
                <a:solidFill>
                  <a:srgbClr val="800000"/>
                </a:solidFill>
                <a:latin typeface="Garamond"/>
                <a:ea typeface="ＭＳ Ｐゴシック" pitchFamily="34" charset="-128"/>
                <a:cs typeface="Garamond"/>
              </a:rPr>
              <a:t>) duales </a:t>
            </a:r>
          </a:p>
        </p:txBody>
      </p:sp>
      <p:sp>
        <p:nvSpPr>
          <p:cNvPr id="25603" name="Rectangle 3"/>
          <p:cNvSpPr>
            <a:spLocks noGrp="1" noChangeArrowheads="1"/>
          </p:cNvSpPr>
          <p:nvPr>
            <p:ph type="body" idx="1"/>
          </p:nvPr>
        </p:nvSpPr>
        <p:spPr>
          <a:xfrm>
            <a:off x="0" y="1219200"/>
            <a:ext cx="9144000" cy="5638800"/>
          </a:xfrm>
        </p:spPr>
        <p:txBody>
          <a:bodyPr/>
          <a:lstStyle/>
          <a:p>
            <a:pPr lvl="2" indent="-603250" eaLnBrk="1" hangingPunct="1">
              <a:lnSpc>
                <a:spcPct val="90000"/>
              </a:lnSpc>
              <a:buFontTx/>
              <a:buNone/>
            </a:pPr>
            <a:r>
              <a:rPr lang="es-ES_tradnl" sz="2200" noProof="0" dirty="0" smtClean="0">
                <a:latin typeface="Garamond"/>
                <a:ea typeface="ＭＳ Ｐゴシック" pitchFamily="34" charset="-128"/>
                <a:cs typeface="Garamond"/>
              </a:rPr>
              <a:t>    P/ </a:t>
            </a:r>
            <a:r>
              <a:rPr lang="es-ES_tradnl" sz="2000" dirty="0" smtClean="0">
                <a:latin typeface="Garamond"/>
                <a:ea typeface="ＭＳ Ｐゴシック" pitchFamily="34" charset="-128"/>
                <a:cs typeface="Garamond"/>
              </a:rPr>
              <a:t>Quien es pobre?</a:t>
            </a:r>
            <a:endParaRPr lang="es-ES_tradnl" sz="2200" noProof="0" dirty="0" smtClean="0">
              <a:latin typeface="Garamond"/>
              <a:ea typeface="ＭＳ Ｐゴシック" pitchFamily="34" charset="-128"/>
              <a:cs typeface="Garamond"/>
            </a:endParaRPr>
          </a:p>
          <a:p>
            <a:pPr lvl="2" indent="-1143000" algn="ctr" eaLnBrk="1" hangingPunct="1">
              <a:lnSpc>
                <a:spcPct val="90000"/>
              </a:lnSpc>
              <a:buFontTx/>
              <a:buNone/>
            </a:pPr>
            <a:r>
              <a:rPr lang="es-ES_tradnl" sz="2200" noProof="0" dirty="0" smtClean="0">
                <a:latin typeface="Garamond"/>
                <a:ea typeface="ＭＳ Ｐゴシック" pitchFamily="34" charset="-128"/>
                <a:cs typeface="Garamond"/>
              </a:rPr>
              <a:t>R/ Umbral k, identifica como pobres si </a:t>
            </a:r>
            <a:r>
              <a:rPr lang="es-ES_tradnl" sz="2200" b="1" noProof="0" dirty="0" smtClean="0">
                <a:solidFill>
                  <a:srgbClr val="D31B09"/>
                </a:solidFill>
                <a:latin typeface="Garamond"/>
                <a:ea typeface="ＭＳ Ｐゴシック" pitchFamily="34" charset="-128"/>
                <a:cs typeface="Garamond"/>
              </a:rPr>
              <a:t>c</a:t>
            </a:r>
            <a:r>
              <a:rPr lang="es-ES_tradnl" sz="2200" b="1" baseline="-25000" noProof="0" dirty="0" smtClean="0">
                <a:solidFill>
                  <a:srgbClr val="D31B09"/>
                </a:solidFill>
                <a:latin typeface="Garamond"/>
                <a:ea typeface="ＭＳ Ｐゴシック" pitchFamily="34" charset="-128"/>
                <a:cs typeface="Garamond"/>
              </a:rPr>
              <a:t>i</a:t>
            </a:r>
            <a:r>
              <a:rPr lang="es-ES_tradnl" sz="2200" b="1" noProof="0" dirty="0" smtClean="0">
                <a:solidFill>
                  <a:srgbClr val="D31B09"/>
                </a:solidFill>
                <a:latin typeface="Garamond"/>
                <a:ea typeface="ＭＳ Ｐゴシック" pitchFamily="34" charset="-128"/>
                <a:cs typeface="Garamond"/>
              </a:rPr>
              <a:t> </a:t>
            </a:r>
            <a:r>
              <a:rPr lang="es-ES_tradnl" sz="2200" b="1" u="sng" noProof="0" dirty="0" smtClean="0">
                <a:solidFill>
                  <a:srgbClr val="D31B09"/>
                </a:solidFill>
                <a:latin typeface="Garamond"/>
                <a:ea typeface="ＭＳ Ｐゴシック" pitchFamily="34" charset="-128"/>
                <a:cs typeface="Garamond"/>
              </a:rPr>
              <a:t>&gt;</a:t>
            </a:r>
            <a:r>
              <a:rPr lang="es-ES_tradnl" sz="2200" b="1" noProof="0" dirty="0" smtClean="0">
                <a:solidFill>
                  <a:srgbClr val="D31B09"/>
                </a:solidFill>
                <a:latin typeface="Garamond"/>
                <a:ea typeface="ＭＳ Ｐゴシック" pitchFamily="34" charset="-128"/>
                <a:cs typeface="Garamond"/>
              </a:rPr>
              <a:t> k  </a:t>
            </a:r>
            <a:r>
              <a:rPr lang="es-ES_tradnl" sz="2200" b="1" noProof="0" dirty="0" smtClean="0">
                <a:solidFill>
                  <a:schemeClr val="hlink"/>
                </a:solidFill>
                <a:latin typeface="Garamond"/>
                <a:ea typeface="ＭＳ Ｐゴシック" pitchFamily="34" charset="-128"/>
                <a:cs typeface="Garamond"/>
              </a:rPr>
              <a:t>(Ex:  k = 2)     </a:t>
            </a:r>
            <a:r>
              <a:rPr lang="es-ES_tradnl" sz="2200" noProof="0" dirty="0" smtClean="0">
                <a:solidFill>
                  <a:schemeClr val="hlink"/>
                </a:solidFill>
                <a:latin typeface="Garamond"/>
                <a:ea typeface="ＭＳ Ｐゴシック" pitchFamily="34" charset="-128"/>
                <a:cs typeface="Garamond"/>
              </a:rPr>
              <a:t> </a:t>
            </a:r>
            <a:r>
              <a:rPr lang="es-ES_tradnl" sz="2200" noProof="0" dirty="0" smtClean="0">
                <a:solidFill>
                  <a:schemeClr val="bg2"/>
                </a:solidFill>
                <a:latin typeface="Garamond"/>
                <a:ea typeface="ＭＳ Ｐゴシック" pitchFamily="34" charset="-128"/>
                <a:cs typeface="Garamond"/>
              </a:rPr>
              <a:t>	 </a:t>
            </a:r>
          </a:p>
          <a:p>
            <a:pPr lvl="2" eaLnBrk="1" hangingPunct="1">
              <a:lnSpc>
                <a:spcPct val="90000"/>
              </a:lnSpc>
              <a:buFontTx/>
              <a:buNone/>
            </a:pPr>
            <a:endParaRPr lang="es-ES_tradnl" sz="1050" dirty="0">
              <a:solidFill>
                <a:schemeClr val="bg2"/>
              </a:solidFill>
              <a:latin typeface="Garamond"/>
              <a:ea typeface="ＭＳ Ｐゴシック" pitchFamily="34" charset="-128"/>
              <a:cs typeface="Garamond"/>
            </a:endParaRPr>
          </a:p>
          <a:p>
            <a:pPr lvl="2" eaLnBrk="1" hangingPunct="1">
              <a:lnSpc>
                <a:spcPct val="90000"/>
              </a:lnSpc>
              <a:buFontTx/>
              <a:buNone/>
            </a:pPr>
            <a:r>
              <a:rPr lang="es-ES_tradnl" sz="2200" noProof="0" dirty="0" smtClean="0">
                <a:solidFill>
                  <a:schemeClr val="bg2"/>
                </a:solidFill>
                <a:latin typeface="Garamond"/>
                <a:ea typeface="ＭＳ Ｐゴシック" pitchFamily="34" charset="-128"/>
                <a:cs typeface="Garamond"/>
              </a:rPr>
              <a:t>                                      </a:t>
            </a:r>
            <a:r>
              <a:rPr lang="es-ES_tradnl" sz="2200" dirty="0" smtClean="0">
                <a:solidFill>
                  <a:schemeClr val="tx1">
                    <a:lumMod val="50000"/>
                    <a:lumOff val="50000"/>
                  </a:schemeClr>
                </a:solidFill>
                <a:latin typeface="Garamond"/>
                <a:ea typeface="ＭＳ Ｐゴシック" pitchFamily="34" charset="-128"/>
                <a:cs typeface="Garamond"/>
              </a:rPr>
              <a:t>Dimensiones</a:t>
            </a:r>
            <a:r>
              <a:rPr lang="es-ES_tradnl" sz="2200" noProof="0" dirty="0" smtClean="0">
                <a:solidFill>
                  <a:schemeClr val="bg2"/>
                </a:solidFill>
                <a:latin typeface="Garamond"/>
                <a:ea typeface="ＭＳ Ｐゴシック" pitchFamily="34" charset="-128"/>
                <a:cs typeface="Garamond"/>
              </a:rPr>
              <a:t>	    </a:t>
            </a:r>
            <a:r>
              <a:rPr lang="es-ES_tradnl" sz="2200" i="1" noProof="0" dirty="0" smtClean="0">
                <a:latin typeface="Garamond"/>
                <a:ea typeface="ＭＳ Ｐゴシック" pitchFamily="34" charset="-128"/>
                <a:cs typeface="Garamond"/>
              </a:rPr>
              <a:t>c</a:t>
            </a:r>
            <a:endParaRPr lang="es-ES_tradnl" sz="2200" noProof="0" dirty="0" smtClean="0">
              <a:latin typeface="Garamond"/>
              <a:ea typeface="ＭＳ Ｐゴシック" pitchFamily="34" charset="-128"/>
              <a:cs typeface="Garamond"/>
            </a:endParaRP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r>
              <a:rPr lang="es-ES_tradnl" sz="2200" noProof="0" dirty="0" smtClean="0">
                <a:solidFill>
                  <a:schemeClr val="bg2"/>
                </a:solidFill>
                <a:latin typeface="Garamond"/>
                <a:ea typeface="ＭＳ Ｐゴシック" pitchFamily="34" charset="-128"/>
                <a:cs typeface="Garamond"/>
              </a:rPr>
              <a:t>                                                              		</a:t>
            </a:r>
            <a:r>
              <a:rPr lang="es-ES_tradnl" sz="2200" noProof="0" dirty="0" smtClean="0">
                <a:solidFill>
                  <a:schemeClr val="tx1">
                    <a:lumMod val="50000"/>
                    <a:lumOff val="50000"/>
                  </a:schemeClr>
                </a:solidFill>
                <a:latin typeface="Garamond"/>
                <a:ea typeface="ＭＳ Ｐゴシック" pitchFamily="34" charset="-128"/>
                <a:cs typeface="Garamond"/>
              </a:rPr>
              <a:t>                Personas</a:t>
            </a: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endParaRPr lang="es-ES_tradnl" sz="2200" noProof="0" dirty="0" smtClean="0">
              <a:latin typeface="Garamond"/>
              <a:ea typeface="ＭＳ Ｐゴシック" pitchFamily="34" charset="-128"/>
              <a:cs typeface="Garamond"/>
            </a:endParaRP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endParaRPr lang="es-ES_tradnl" sz="2200" noProof="0" dirty="0" smtClean="0">
              <a:latin typeface="Garamond"/>
              <a:ea typeface="ＭＳ Ｐゴシック" pitchFamily="34" charset="-128"/>
              <a:cs typeface="Garamond"/>
            </a:endParaRPr>
          </a:p>
          <a:p>
            <a:pPr eaLnBrk="1" hangingPunct="1">
              <a:lnSpc>
                <a:spcPct val="90000"/>
              </a:lnSpc>
              <a:buFontTx/>
              <a:buNone/>
            </a:pPr>
            <a:endParaRPr lang="es-ES_tradnl" sz="2200" noProof="0" dirty="0" smtClean="0">
              <a:latin typeface="Garamond"/>
              <a:ea typeface="ＭＳ Ｐゴシック" pitchFamily="34" charset="-128"/>
              <a:cs typeface="Garamond"/>
            </a:endParaRPr>
          </a:p>
        </p:txBody>
      </p:sp>
      <p:graphicFrame>
        <p:nvGraphicFramePr>
          <p:cNvPr id="25604" name="Object 2"/>
          <p:cNvGraphicFramePr>
            <a:graphicFrameLocks noChangeAspect="1"/>
          </p:cNvGraphicFramePr>
          <p:nvPr/>
        </p:nvGraphicFramePr>
        <p:xfrm>
          <a:off x="2605088" y="2514600"/>
          <a:ext cx="3357562" cy="1933575"/>
        </p:xfrm>
        <a:graphic>
          <a:graphicData uri="http://schemas.openxmlformats.org/presentationml/2006/ole">
            <mc:AlternateContent xmlns:mc="http://schemas.openxmlformats.org/markup-compatibility/2006">
              <mc:Choice xmlns:v="urn:schemas-microsoft-com:vml" Requires="v">
                <p:oleObj spid="_x0000_s80914"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514600"/>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404664"/>
            <a:ext cx="9144000" cy="692696"/>
          </a:xfrm>
        </p:spPr>
        <p:txBody>
          <a:bodyPr/>
          <a:lstStyle/>
          <a:p>
            <a:pPr eaLnBrk="1" hangingPunct="1"/>
            <a:r>
              <a:rPr lang="es-ES_tradnl" sz="3200" b="1" noProof="0" dirty="0" smtClean="0">
                <a:solidFill>
                  <a:srgbClr val="800000"/>
                </a:solidFill>
                <a:latin typeface="Garamond"/>
                <a:ea typeface="ＭＳ Ｐゴシック" pitchFamily="34" charset="-128"/>
                <a:cs typeface="Garamond"/>
              </a:rPr>
              <a:t>Identificación – Enfoque de umbrales duales </a:t>
            </a:r>
          </a:p>
        </p:txBody>
      </p:sp>
      <p:sp>
        <p:nvSpPr>
          <p:cNvPr id="25603" name="Rectangle 3"/>
          <p:cNvSpPr>
            <a:spLocks noGrp="1" noChangeArrowheads="1"/>
          </p:cNvSpPr>
          <p:nvPr>
            <p:ph type="body" idx="1"/>
          </p:nvPr>
        </p:nvSpPr>
        <p:spPr>
          <a:xfrm>
            <a:off x="0" y="1219200"/>
            <a:ext cx="9144000" cy="5638800"/>
          </a:xfrm>
        </p:spPr>
        <p:txBody>
          <a:bodyPr/>
          <a:lstStyle/>
          <a:p>
            <a:pPr lvl="2" indent="-603250" eaLnBrk="1" hangingPunct="1">
              <a:lnSpc>
                <a:spcPct val="90000"/>
              </a:lnSpc>
              <a:buFontTx/>
              <a:buNone/>
            </a:pPr>
            <a:r>
              <a:rPr lang="es-ES_tradnl" sz="2200" noProof="0" dirty="0" smtClean="0">
                <a:latin typeface="Garamond"/>
                <a:ea typeface="ＭＳ Ｐゴシック" pitchFamily="34" charset="-128"/>
                <a:cs typeface="Garamond"/>
              </a:rPr>
              <a:t>     </a:t>
            </a:r>
            <a:r>
              <a:rPr lang="es-ES_tradnl" sz="2200" dirty="0" smtClean="0">
                <a:latin typeface="Garamond"/>
                <a:ea typeface="ＭＳ Ｐゴシック" pitchFamily="34" charset="-128"/>
                <a:cs typeface="Garamond"/>
              </a:rPr>
              <a:t>P/ Quien es pobre?</a:t>
            </a:r>
            <a:endParaRPr lang="es-ES_tradnl" sz="2200" noProof="0" dirty="0" smtClean="0">
              <a:latin typeface="Garamond"/>
              <a:ea typeface="ＭＳ Ｐゴシック" pitchFamily="34" charset="-128"/>
              <a:cs typeface="Garamond"/>
            </a:endParaRPr>
          </a:p>
          <a:p>
            <a:pPr lvl="2" indent="-1143000" algn="ctr" eaLnBrk="1" hangingPunct="1">
              <a:lnSpc>
                <a:spcPct val="90000"/>
              </a:lnSpc>
              <a:buFontTx/>
              <a:buNone/>
            </a:pPr>
            <a:r>
              <a:rPr lang="es-ES_tradnl" sz="2200" noProof="0" dirty="0" smtClean="0">
                <a:latin typeface="Garamond"/>
                <a:ea typeface="ＭＳ Ｐゴシック" pitchFamily="34" charset="-128"/>
                <a:cs typeface="Garamond"/>
              </a:rPr>
              <a:t>A/ Umbral k, identifica como pobre si </a:t>
            </a:r>
            <a:r>
              <a:rPr lang="es-ES_tradnl" sz="2200" b="1" noProof="0" dirty="0" smtClean="0">
                <a:solidFill>
                  <a:srgbClr val="D31B09"/>
                </a:solidFill>
                <a:latin typeface="Garamond"/>
                <a:ea typeface="ＭＳ Ｐゴシック" pitchFamily="34" charset="-128"/>
                <a:cs typeface="Garamond"/>
              </a:rPr>
              <a:t>c</a:t>
            </a:r>
            <a:r>
              <a:rPr lang="es-ES_tradnl" sz="2200" b="1" baseline="-25000" noProof="0" dirty="0" smtClean="0">
                <a:solidFill>
                  <a:srgbClr val="D31B09"/>
                </a:solidFill>
                <a:latin typeface="Garamond"/>
                <a:ea typeface="ＭＳ Ｐゴシック" pitchFamily="34" charset="-128"/>
                <a:cs typeface="Garamond"/>
              </a:rPr>
              <a:t>i</a:t>
            </a:r>
            <a:r>
              <a:rPr lang="es-ES_tradnl" sz="2200" b="1" noProof="0" dirty="0" smtClean="0">
                <a:solidFill>
                  <a:srgbClr val="D31B09"/>
                </a:solidFill>
                <a:latin typeface="Garamond"/>
                <a:ea typeface="ＭＳ Ｐゴシック" pitchFamily="34" charset="-128"/>
                <a:cs typeface="Garamond"/>
              </a:rPr>
              <a:t> </a:t>
            </a:r>
            <a:r>
              <a:rPr lang="es-ES_tradnl" sz="2200" b="1" u="sng" noProof="0" dirty="0" smtClean="0">
                <a:solidFill>
                  <a:srgbClr val="D31B09"/>
                </a:solidFill>
                <a:latin typeface="Garamond"/>
                <a:ea typeface="ＭＳ Ｐゴシック" pitchFamily="34" charset="-128"/>
                <a:cs typeface="Garamond"/>
              </a:rPr>
              <a:t>&gt;</a:t>
            </a:r>
            <a:r>
              <a:rPr lang="es-ES_tradnl" sz="2200" b="1" noProof="0" dirty="0" smtClean="0">
                <a:solidFill>
                  <a:srgbClr val="D31B09"/>
                </a:solidFill>
                <a:latin typeface="Garamond"/>
                <a:ea typeface="ＭＳ Ｐゴシック" pitchFamily="34" charset="-128"/>
                <a:cs typeface="Garamond"/>
              </a:rPr>
              <a:t> k  </a:t>
            </a:r>
            <a:r>
              <a:rPr lang="es-ES_tradnl" sz="2200" b="1" noProof="0" dirty="0" smtClean="0">
                <a:solidFill>
                  <a:schemeClr val="hlink"/>
                </a:solidFill>
                <a:latin typeface="Garamond"/>
                <a:ea typeface="ＭＳ Ｐゴシック" pitchFamily="34" charset="-128"/>
                <a:cs typeface="Garamond"/>
              </a:rPr>
              <a:t>(Ex:  k = 2)     </a:t>
            </a:r>
            <a:r>
              <a:rPr lang="es-ES_tradnl" sz="2200" noProof="0" dirty="0" smtClean="0">
                <a:solidFill>
                  <a:schemeClr val="hlink"/>
                </a:solidFill>
                <a:latin typeface="Garamond"/>
                <a:ea typeface="ＭＳ Ｐゴシック" pitchFamily="34" charset="-128"/>
                <a:cs typeface="Garamond"/>
              </a:rPr>
              <a:t> </a:t>
            </a:r>
            <a:r>
              <a:rPr lang="es-ES_tradnl" sz="2200" noProof="0" dirty="0" smtClean="0">
                <a:solidFill>
                  <a:schemeClr val="bg2"/>
                </a:solidFill>
                <a:latin typeface="Garamond"/>
                <a:ea typeface="ＭＳ Ｐゴシック" pitchFamily="34" charset="-128"/>
                <a:cs typeface="Garamond"/>
              </a:rPr>
              <a:t>	 </a:t>
            </a:r>
          </a:p>
          <a:p>
            <a:pPr lvl="2" eaLnBrk="1" hangingPunct="1">
              <a:lnSpc>
                <a:spcPct val="90000"/>
              </a:lnSpc>
              <a:buFontTx/>
              <a:buNone/>
            </a:pPr>
            <a:endParaRPr lang="es-ES_tradnl" sz="1050" dirty="0">
              <a:solidFill>
                <a:schemeClr val="bg2"/>
              </a:solidFill>
              <a:latin typeface="Garamond"/>
              <a:ea typeface="ＭＳ Ｐゴシック" pitchFamily="34" charset="-128"/>
              <a:cs typeface="Garamond"/>
            </a:endParaRPr>
          </a:p>
          <a:p>
            <a:pPr lvl="2" eaLnBrk="1" hangingPunct="1">
              <a:lnSpc>
                <a:spcPct val="90000"/>
              </a:lnSpc>
              <a:buFontTx/>
              <a:buNone/>
            </a:pPr>
            <a:r>
              <a:rPr lang="es-ES_tradnl" sz="2200" noProof="0" dirty="0" smtClean="0">
                <a:solidFill>
                  <a:schemeClr val="tx1">
                    <a:lumMod val="50000"/>
                    <a:lumOff val="50000"/>
                  </a:schemeClr>
                </a:solidFill>
                <a:latin typeface="Garamond"/>
                <a:ea typeface="ＭＳ Ｐゴシック" pitchFamily="34" charset="-128"/>
                <a:cs typeface="Garamond"/>
              </a:rPr>
              <a:t>                                      Dimensiones</a:t>
            </a:r>
            <a:r>
              <a:rPr lang="es-ES_tradnl" sz="2200" noProof="0" dirty="0" smtClean="0">
                <a:solidFill>
                  <a:schemeClr val="bg2"/>
                </a:solidFill>
                <a:latin typeface="Garamond"/>
                <a:ea typeface="ＭＳ Ｐゴシック" pitchFamily="34" charset="-128"/>
                <a:cs typeface="Garamond"/>
              </a:rPr>
              <a:t>	    </a:t>
            </a:r>
            <a:r>
              <a:rPr lang="es-ES_tradnl" sz="2200" i="1" noProof="0" dirty="0" smtClean="0">
                <a:latin typeface="Garamond"/>
                <a:ea typeface="ＭＳ Ｐゴシック" pitchFamily="34" charset="-128"/>
                <a:cs typeface="Garamond"/>
              </a:rPr>
              <a:t>c</a:t>
            </a:r>
            <a:endParaRPr lang="es-ES_tradnl" sz="2200" noProof="0" dirty="0" smtClean="0">
              <a:latin typeface="Garamond"/>
              <a:ea typeface="ＭＳ Ｐゴシック" pitchFamily="34" charset="-128"/>
              <a:cs typeface="Garamond"/>
            </a:endParaRP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r>
              <a:rPr lang="es-ES_tradnl" sz="2200" noProof="0" dirty="0" smtClean="0">
                <a:solidFill>
                  <a:schemeClr val="bg2"/>
                </a:solidFill>
                <a:latin typeface="Garamond"/>
                <a:ea typeface="ＭＳ Ｐゴシック" pitchFamily="34" charset="-128"/>
                <a:cs typeface="Garamond"/>
              </a:rPr>
              <a:t>                                                              		                </a:t>
            </a:r>
            <a:r>
              <a:rPr lang="es-ES_tradnl" sz="22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r>
              <a:rPr lang="es-ES_tradnl" sz="2200" noProof="0" dirty="0" smtClean="0">
                <a:latin typeface="Garamond"/>
                <a:ea typeface="ＭＳ Ｐゴシック" pitchFamily="34" charset="-128"/>
                <a:cs typeface="Garamond"/>
              </a:rPr>
              <a:t>                 </a:t>
            </a:r>
          </a:p>
          <a:p>
            <a:pPr eaLnBrk="1" hangingPunct="1">
              <a:lnSpc>
                <a:spcPct val="90000"/>
              </a:lnSpc>
              <a:buFontTx/>
              <a:buNone/>
            </a:pPr>
            <a:endParaRPr lang="es-ES_tradnl" sz="2200" noProof="0" dirty="0" smtClean="0">
              <a:latin typeface="Garamond"/>
              <a:ea typeface="ＭＳ Ｐゴシック" pitchFamily="34" charset="-128"/>
              <a:cs typeface="Garamond"/>
            </a:endParaRPr>
          </a:p>
          <a:p>
            <a:pPr lvl="1">
              <a:lnSpc>
                <a:spcPct val="90000"/>
              </a:lnSpc>
              <a:spcBef>
                <a:spcPct val="0"/>
              </a:spcBef>
              <a:buFontTx/>
              <a:buNone/>
            </a:pPr>
            <a:r>
              <a:rPr lang="es-ES_tradnl" sz="2400" b="1" dirty="0" smtClean="0">
                <a:solidFill>
                  <a:srgbClr val="800000"/>
                </a:solidFill>
                <a:latin typeface="Garamond"/>
                <a:ea typeface="ＭＳ Ｐゴシック" pitchFamily="34" charset="-128"/>
                <a:cs typeface="Garamond"/>
              </a:rPr>
              <a:t>  Nota  </a:t>
            </a:r>
            <a:endParaRPr lang="es-ES_tradnl" sz="2400" b="1" dirty="0">
              <a:solidFill>
                <a:srgbClr val="800000"/>
              </a:solidFill>
              <a:latin typeface="Garamond"/>
              <a:ea typeface="ＭＳ Ｐゴシック" pitchFamily="34" charset="-128"/>
              <a:cs typeface="Garamond"/>
            </a:endParaRPr>
          </a:p>
          <a:p>
            <a:pPr lvl="1">
              <a:lnSpc>
                <a:spcPct val="90000"/>
              </a:lnSpc>
              <a:spcBef>
                <a:spcPct val="0"/>
              </a:spcBef>
              <a:buFontTx/>
              <a:buNone/>
            </a:pPr>
            <a:r>
              <a:rPr lang="es-ES_tradnl" sz="2400" dirty="0">
                <a:latin typeface="Garamond"/>
                <a:ea typeface="ＭＳ Ｐゴシック" pitchFamily="34" charset="-128"/>
                <a:cs typeface="Garamond"/>
              </a:rPr>
              <a:t>  Incluye ambos enfoque de unión (</a:t>
            </a:r>
            <a:r>
              <a:rPr lang="es-ES_tradnl" sz="2400" i="1" dirty="0">
                <a:latin typeface="Garamond"/>
                <a:ea typeface="ＭＳ Ｐゴシック" pitchFamily="34" charset="-128"/>
                <a:cs typeface="Garamond"/>
              </a:rPr>
              <a:t>k</a:t>
            </a:r>
            <a:r>
              <a:rPr lang="es-ES_tradnl" sz="2400" dirty="0">
                <a:latin typeface="Garamond"/>
                <a:ea typeface="ＭＳ Ｐゴシック" pitchFamily="34" charset="-128"/>
                <a:cs typeface="Garamond"/>
              </a:rPr>
              <a:t> = 1) e </a:t>
            </a:r>
            <a:r>
              <a:rPr lang="es-ES_tradnl" sz="2400" dirty="0" smtClean="0">
                <a:latin typeface="Garamond"/>
                <a:ea typeface="ＭＳ Ｐゴシック" pitchFamily="34" charset="-128"/>
                <a:cs typeface="Garamond"/>
              </a:rPr>
              <a:t>intersección </a:t>
            </a:r>
            <a:r>
              <a:rPr lang="es-ES_tradnl" sz="2400" dirty="0">
                <a:latin typeface="Garamond"/>
                <a:ea typeface="ＭＳ Ｐゴシック" pitchFamily="34" charset="-128"/>
                <a:cs typeface="Garamond"/>
              </a:rPr>
              <a:t>(</a:t>
            </a:r>
            <a:r>
              <a:rPr lang="es-ES_tradnl" sz="2400" i="1" dirty="0">
                <a:latin typeface="Garamond"/>
                <a:ea typeface="ＭＳ Ｐゴシック" pitchFamily="34" charset="-128"/>
                <a:cs typeface="Garamond"/>
              </a:rPr>
              <a:t>k</a:t>
            </a:r>
            <a:r>
              <a:rPr lang="es-ES_tradnl" sz="2400" dirty="0">
                <a:latin typeface="Garamond"/>
                <a:ea typeface="ＭＳ Ｐゴシック" pitchFamily="34" charset="-128"/>
                <a:cs typeface="Garamond"/>
              </a:rPr>
              <a:t> = </a:t>
            </a:r>
            <a:r>
              <a:rPr lang="es-ES_tradnl" sz="2400" i="1" dirty="0">
                <a:latin typeface="Garamond"/>
                <a:ea typeface="ＭＳ Ｐゴシック" pitchFamily="34" charset="-128"/>
                <a:cs typeface="Garamond"/>
              </a:rPr>
              <a:t>d</a:t>
            </a:r>
            <a:r>
              <a:rPr lang="es-ES_tradnl" sz="2400" dirty="0">
                <a:latin typeface="Garamond"/>
                <a:ea typeface="ＭＳ Ｐゴシック" pitchFamily="34" charset="-128"/>
                <a:cs typeface="Garamond"/>
              </a:rPr>
              <a:t>)</a:t>
            </a:r>
          </a:p>
          <a:p>
            <a:pPr lvl="1">
              <a:lnSpc>
                <a:spcPct val="90000"/>
              </a:lnSpc>
              <a:spcBef>
                <a:spcPct val="0"/>
              </a:spcBef>
              <a:buFontTx/>
              <a:buNone/>
            </a:pPr>
            <a:r>
              <a:rPr lang="es-ES_tradnl" sz="2400" dirty="0">
                <a:latin typeface="Garamond"/>
                <a:ea typeface="ＭＳ Ｐゴシック" pitchFamily="34" charset="-128"/>
                <a:cs typeface="Garamond"/>
              </a:rPr>
              <a:t>  </a:t>
            </a:r>
            <a:endParaRPr lang="es-ES_tradnl" sz="2000" dirty="0">
              <a:latin typeface="Garamond"/>
              <a:ea typeface="ＭＳ Ｐゴシック" pitchFamily="34" charset="-128"/>
              <a:cs typeface="Garamond"/>
            </a:endParaRPr>
          </a:p>
          <a:p>
            <a:pPr eaLnBrk="1" hangingPunct="1">
              <a:lnSpc>
                <a:spcPct val="90000"/>
              </a:lnSpc>
              <a:buFontTx/>
              <a:buNone/>
            </a:pPr>
            <a:endParaRPr lang="es-ES_tradnl" sz="2200" noProof="0" dirty="0" smtClean="0">
              <a:latin typeface="Garamond"/>
              <a:ea typeface="ＭＳ Ｐゴシック" pitchFamily="34" charset="-128"/>
              <a:cs typeface="Garamond"/>
            </a:endParaRPr>
          </a:p>
          <a:p>
            <a:pPr eaLnBrk="1" hangingPunct="1">
              <a:lnSpc>
                <a:spcPct val="90000"/>
              </a:lnSpc>
              <a:buFontTx/>
              <a:buNone/>
            </a:pPr>
            <a:endParaRPr lang="es-ES_tradnl" sz="2200" noProof="0" dirty="0" smtClean="0">
              <a:latin typeface="Garamond"/>
              <a:ea typeface="ＭＳ Ｐゴシック" pitchFamily="34" charset="-128"/>
              <a:cs typeface="Garamond"/>
            </a:endParaRPr>
          </a:p>
        </p:txBody>
      </p:sp>
      <p:graphicFrame>
        <p:nvGraphicFramePr>
          <p:cNvPr id="25604" name="Object 2"/>
          <p:cNvGraphicFramePr>
            <a:graphicFrameLocks noChangeAspect="1"/>
          </p:cNvGraphicFramePr>
          <p:nvPr/>
        </p:nvGraphicFramePr>
        <p:xfrm>
          <a:off x="2605088" y="2514600"/>
          <a:ext cx="3357562" cy="1933575"/>
        </p:xfrm>
        <a:graphic>
          <a:graphicData uri="http://schemas.openxmlformats.org/presentationml/2006/ole">
            <mc:AlternateContent xmlns:mc="http://schemas.openxmlformats.org/markup-compatibility/2006">
              <mc:Choice xmlns:v="urn:schemas-microsoft-com:vml" Requires="v">
                <p:oleObj spid="_x0000_s81938"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514600"/>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445158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0" y="260648"/>
            <a:ext cx="9144000" cy="836712"/>
          </a:xfrm>
          <a:prstGeom prst="rect">
            <a:avLst/>
          </a:prstGeom>
        </p:spPr>
        <p:txBody>
          <a:bodyPr/>
          <a:lstStyle/>
          <a:p>
            <a:pPr eaLnBrk="1" hangingPunct="1"/>
            <a:r>
              <a:rPr lang="es-ES_tradnl" sz="4000" b="1" noProof="0" dirty="0" smtClean="0">
                <a:solidFill>
                  <a:srgbClr val="800000"/>
                </a:solidFill>
                <a:latin typeface="Garamond"/>
                <a:ea typeface="ＭＳ Ｐゴシック" pitchFamily="34" charset="-128"/>
                <a:cs typeface="Garamond"/>
              </a:rPr>
              <a:t>Identificación – El problema empírico </a:t>
            </a:r>
          </a:p>
        </p:txBody>
      </p:sp>
      <p:sp>
        <p:nvSpPr>
          <p:cNvPr id="27651" name="Rectangle 3"/>
          <p:cNvSpPr>
            <a:spLocks noGrp="1" noChangeArrowheads="1"/>
          </p:cNvSpPr>
          <p:nvPr>
            <p:ph type="body" idx="4294967295"/>
          </p:nvPr>
        </p:nvSpPr>
        <p:spPr>
          <a:xfrm>
            <a:off x="685800" y="1219200"/>
            <a:ext cx="7924800" cy="5638800"/>
          </a:xfrm>
          <a:prstGeom prst="rect">
            <a:avLst/>
          </a:prstGeom>
        </p:spPr>
        <p:txBody>
          <a:bodyPr/>
          <a:lstStyle/>
          <a:p>
            <a:pPr eaLnBrk="1" hangingPunct="1">
              <a:buFontTx/>
              <a:buNone/>
            </a:pPr>
            <a:r>
              <a:rPr lang="es-ES_tradnl" noProof="0" dirty="0" smtClean="0">
                <a:latin typeface="Garamond"/>
                <a:ea typeface="ＭＳ Ｐゴシック" pitchFamily="34" charset="-128"/>
                <a:cs typeface="Garamond"/>
              </a:rPr>
              <a:t> </a:t>
            </a:r>
            <a:endParaRPr lang="es-ES_tradnl" sz="3600" noProof="0" dirty="0" smtClean="0">
              <a:latin typeface="Garamond"/>
              <a:ea typeface="ＭＳ Ｐゴシック" pitchFamily="34" charset="-128"/>
              <a:cs typeface="Garamond"/>
            </a:endParaRPr>
          </a:p>
        </p:txBody>
      </p:sp>
      <p:pic>
        <p:nvPicPr>
          <p:cNvPr id="276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1600200"/>
            <a:ext cx="14630400" cy="482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Line 5"/>
          <p:cNvSpPr>
            <a:spLocks noChangeShapeType="1"/>
          </p:cNvSpPr>
          <p:nvPr/>
        </p:nvSpPr>
        <p:spPr bwMode="auto">
          <a:xfrm>
            <a:off x="4114800" y="1600200"/>
            <a:ext cx="0" cy="4371975"/>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27654" name="Line 6"/>
          <p:cNvSpPr>
            <a:spLocks noChangeShapeType="1"/>
          </p:cNvSpPr>
          <p:nvPr/>
        </p:nvSpPr>
        <p:spPr bwMode="auto">
          <a:xfrm>
            <a:off x="914400" y="5972175"/>
            <a:ext cx="3200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27655" name="Text Box 7"/>
          <p:cNvSpPr txBox="1">
            <a:spLocks noChangeArrowheads="1"/>
          </p:cNvSpPr>
          <p:nvPr/>
        </p:nvSpPr>
        <p:spPr bwMode="auto">
          <a:xfrm>
            <a:off x="4572000" y="1600200"/>
            <a:ext cx="36576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pPr>
              <a:spcBef>
                <a:spcPct val="50000"/>
              </a:spcBef>
            </a:pPr>
            <a:r>
              <a:rPr lang="es-ES_tradnl" b="1" dirty="0" smtClean="0"/>
              <a:t>Pobreza en India para 10 dimensiones:</a:t>
            </a:r>
          </a:p>
          <a:p>
            <a:pPr>
              <a:spcBef>
                <a:spcPct val="50000"/>
              </a:spcBef>
            </a:pPr>
            <a:r>
              <a:rPr lang="es-ES_tradnl" dirty="0" smtClean="0"/>
              <a:t>91% de población podría ser focalizado usando unión</a:t>
            </a:r>
          </a:p>
          <a:p>
            <a:pPr>
              <a:spcBef>
                <a:spcPct val="50000"/>
              </a:spcBef>
            </a:pPr>
            <a:r>
              <a:rPr lang="es-ES_tradnl" dirty="0" smtClean="0"/>
              <a:t>0% usando interseccion</a:t>
            </a:r>
          </a:p>
          <a:p>
            <a:pPr>
              <a:spcBef>
                <a:spcPct val="50000"/>
              </a:spcBef>
            </a:pPr>
            <a:r>
              <a:rPr lang="es-ES_tradnl" dirty="0" smtClean="0"/>
              <a:t>Necesita algo en el Medio. </a:t>
            </a:r>
          </a:p>
          <a:p>
            <a:pPr>
              <a:spcBef>
                <a:spcPct val="50000"/>
              </a:spcBef>
            </a:pPr>
            <a:r>
              <a:rPr lang="es-ES_tradnl" dirty="0" smtClean="0"/>
              <a:t>(Alkire and Seth 2009)</a:t>
            </a:r>
            <a:endParaRPr lang="es-ES_tradnl" dirty="0"/>
          </a:p>
        </p:txBody>
      </p:sp>
      <p:sp>
        <p:nvSpPr>
          <p:cNvPr id="27656" name="AutoShape 10"/>
          <p:cNvSpPr>
            <a:spLocks noChangeArrowheads="1"/>
          </p:cNvSpPr>
          <p:nvPr/>
        </p:nvSpPr>
        <p:spPr bwMode="auto">
          <a:xfrm flipH="1">
            <a:off x="14288" y="1614487"/>
            <a:ext cx="1263650" cy="1263650"/>
          </a:xfrm>
          <a:prstGeom prst="leftArrow">
            <a:avLst>
              <a:gd name="adj1" fmla="val 26213"/>
              <a:gd name="adj2" fmla="val 21787"/>
            </a:avLst>
          </a:prstGeom>
          <a:solidFill>
            <a:srgbClr val="800000"/>
          </a:solidFill>
          <a:ln w="9525">
            <a:solidFill>
              <a:schemeClr val="tx1"/>
            </a:solidFill>
            <a:miter lim="800000"/>
            <a:headEnd/>
            <a:tailEnd/>
          </a:ln>
        </p:spPr>
        <p:txBody>
          <a:bodyPr wrap="none" anchor="ctr"/>
          <a:lstStyle/>
          <a:p>
            <a:endParaRPr lang="en-US" dirty="0"/>
          </a:p>
        </p:txBody>
      </p:sp>
      <p:sp>
        <p:nvSpPr>
          <p:cNvPr id="27657" name="AutoShape 11"/>
          <p:cNvSpPr>
            <a:spLocks noChangeArrowheads="1"/>
          </p:cNvSpPr>
          <p:nvPr/>
        </p:nvSpPr>
        <p:spPr bwMode="auto">
          <a:xfrm flipH="1">
            <a:off x="-214313" y="5186362"/>
            <a:ext cx="1263651" cy="1263650"/>
          </a:xfrm>
          <a:prstGeom prst="leftArrow">
            <a:avLst>
              <a:gd name="adj1" fmla="val 26213"/>
              <a:gd name="adj2" fmla="val 21787"/>
            </a:avLst>
          </a:prstGeom>
          <a:solidFill>
            <a:srgbClr val="800000"/>
          </a:solidFill>
          <a:ln w="9525">
            <a:solidFill>
              <a:schemeClr val="tx1"/>
            </a:solidFill>
            <a:miter lim="800000"/>
            <a:headEnd/>
            <a:tailEnd/>
          </a:ln>
        </p:spPr>
        <p:txBody>
          <a:bodyPr wrap="none" anchor="ctr"/>
          <a:lstStyle/>
          <a:p>
            <a:endParaRPr lang="en-US" dirty="0"/>
          </a:p>
        </p:txBody>
      </p:sp>
      <p:pic>
        <p:nvPicPr>
          <p:cNvPr id="10"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112" y="1600200"/>
            <a:ext cx="14630400" cy="482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AutoShape 10"/>
          <p:cNvSpPr>
            <a:spLocks noChangeArrowheads="1"/>
          </p:cNvSpPr>
          <p:nvPr/>
        </p:nvSpPr>
        <p:spPr bwMode="auto">
          <a:xfrm flipH="1">
            <a:off x="0" y="1614487"/>
            <a:ext cx="1263650" cy="1263650"/>
          </a:xfrm>
          <a:prstGeom prst="leftArrow">
            <a:avLst>
              <a:gd name="adj1" fmla="val 26213"/>
              <a:gd name="adj2" fmla="val 21787"/>
            </a:avLst>
          </a:prstGeom>
          <a:solidFill>
            <a:srgbClr val="800000"/>
          </a:solidFill>
          <a:ln w="9525">
            <a:solidFill>
              <a:schemeClr val="tx1"/>
            </a:solidFill>
            <a:miter lim="800000"/>
            <a:headEnd/>
            <a:tailEnd/>
          </a:ln>
        </p:spPr>
        <p:txBody>
          <a:bodyPr wrap="none" anchor="ctr"/>
          <a:lstStyle/>
          <a:p>
            <a:endParaRPr lang="en-US" dirty="0"/>
          </a:p>
        </p:txBody>
      </p:sp>
      <p:sp>
        <p:nvSpPr>
          <p:cNvPr id="12" name="AutoShape 11"/>
          <p:cNvSpPr>
            <a:spLocks noChangeArrowheads="1"/>
          </p:cNvSpPr>
          <p:nvPr/>
        </p:nvSpPr>
        <p:spPr bwMode="auto">
          <a:xfrm flipH="1">
            <a:off x="-214313" y="5186362"/>
            <a:ext cx="1263651" cy="1263650"/>
          </a:xfrm>
          <a:prstGeom prst="leftArrow">
            <a:avLst>
              <a:gd name="adj1" fmla="val 26213"/>
              <a:gd name="adj2" fmla="val 21787"/>
            </a:avLst>
          </a:prstGeom>
          <a:solidFill>
            <a:srgbClr val="800000"/>
          </a:solidFill>
          <a:ln w="9525">
            <a:solidFill>
              <a:schemeClr val="tx1"/>
            </a:solidFill>
            <a:miter lim="800000"/>
            <a:headEnd/>
            <a:tailEnd/>
          </a:ln>
        </p:spPr>
        <p:txBody>
          <a:bodyPr wrap="none" anchor="ctr"/>
          <a:lstStyle/>
          <a:p>
            <a:endParaRPr lang="en-US" dirty="0"/>
          </a:p>
        </p:txBody>
      </p:sp>
      <p:pic>
        <p:nvPicPr>
          <p:cNvPr id="13"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112" y="1600200"/>
            <a:ext cx="14630400" cy="482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AutoShape 10"/>
          <p:cNvSpPr>
            <a:spLocks noChangeArrowheads="1"/>
          </p:cNvSpPr>
          <p:nvPr/>
        </p:nvSpPr>
        <p:spPr bwMode="auto">
          <a:xfrm flipH="1">
            <a:off x="0" y="1614487"/>
            <a:ext cx="1263650" cy="1263650"/>
          </a:xfrm>
          <a:prstGeom prst="leftArrow">
            <a:avLst>
              <a:gd name="adj1" fmla="val 26213"/>
              <a:gd name="adj2" fmla="val 21787"/>
            </a:avLst>
          </a:prstGeom>
          <a:solidFill>
            <a:srgbClr val="800000"/>
          </a:solidFill>
          <a:ln w="9525">
            <a:solidFill>
              <a:schemeClr val="tx1"/>
            </a:solidFill>
            <a:miter lim="800000"/>
            <a:headEnd/>
            <a:tailEnd/>
          </a:ln>
        </p:spPr>
        <p:txBody>
          <a:bodyPr wrap="none" anchor="ctr"/>
          <a:lstStyle/>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404664"/>
            <a:ext cx="9144000" cy="720080"/>
          </a:xfrm>
        </p:spPr>
        <p:txBody>
          <a:bodyPr/>
          <a:lstStyle/>
          <a:p>
            <a:pPr eaLnBrk="1" hangingPunct="1"/>
            <a:r>
              <a:rPr lang="es-ES" sz="3800" b="1" dirty="0" smtClean="0">
                <a:solidFill>
                  <a:srgbClr val="800000"/>
                </a:solidFill>
                <a:latin typeface="Garamond"/>
                <a:ea typeface="MS PGothic" charset="0"/>
                <a:cs typeface="Garamond"/>
              </a:rPr>
              <a:t>Identificación: Enfoque de umbrales duales</a:t>
            </a:r>
            <a:endParaRPr lang="es-ES" sz="3800" b="1" dirty="0">
              <a:solidFill>
                <a:srgbClr val="800000"/>
              </a:solidFill>
              <a:latin typeface="Garamond"/>
              <a:ea typeface="MS PGothic" charset="0"/>
              <a:cs typeface="Garamond"/>
            </a:endParaRPr>
          </a:p>
        </p:txBody>
      </p:sp>
      <p:sp>
        <p:nvSpPr>
          <p:cNvPr id="37891" name="Rectangle 3"/>
          <p:cNvSpPr>
            <a:spLocks noGrp="1" noChangeArrowheads="1"/>
          </p:cNvSpPr>
          <p:nvPr>
            <p:ph type="body" idx="1"/>
          </p:nvPr>
        </p:nvSpPr>
        <p:spPr>
          <a:xfrm>
            <a:off x="685800" y="1600200"/>
            <a:ext cx="7989888" cy="4205288"/>
          </a:xfrm>
        </p:spPr>
        <p:txBody>
          <a:bodyPr/>
          <a:lstStyle/>
          <a:p>
            <a:pPr eaLnBrk="1" hangingPunct="1">
              <a:lnSpc>
                <a:spcPct val="90000"/>
              </a:lnSpc>
              <a:buFontTx/>
              <a:buNone/>
            </a:pPr>
            <a:r>
              <a:rPr lang="es-ES" dirty="0" smtClean="0">
                <a:latin typeface="Garamond"/>
                <a:ea typeface="MS PGothic" charset="0"/>
                <a:cs typeface="Garamond"/>
              </a:rPr>
              <a:t>Función de identificación : </a:t>
            </a:r>
            <a:r>
              <a:rPr lang="es-ES" dirty="0" err="1" smtClean="0">
                <a:solidFill>
                  <a:srgbClr val="800000"/>
                </a:solidFill>
                <a:latin typeface="Times New Roman" pitchFamily="18" charset="0"/>
                <a:ea typeface="MS PGothic" charset="0"/>
                <a:cs typeface="Times New Roman" pitchFamily="18" charset="0"/>
              </a:rPr>
              <a:t>ρ</a:t>
            </a:r>
            <a:r>
              <a:rPr lang="es-ES" baseline="-25000" dirty="0" err="1" smtClean="0">
                <a:solidFill>
                  <a:srgbClr val="800000"/>
                </a:solidFill>
                <a:latin typeface="Times New Roman" pitchFamily="18" charset="0"/>
                <a:ea typeface="MS PGothic" charset="0"/>
                <a:cs typeface="Times New Roman" pitchFamily="18" charset="0"/>
              </a:rPr>
              <a:t>k</a:t>
            </a:r>
            <a:r>
              <a:rPr lang="es-ES" dirty="0" smtClean="0">
                <a:latin typeface="Times New Roman" pitchFamily="18" charset="0"/>
                <a:ea typeface="MS PGothic" charset="0"/>
                <a:cs typeface="Times New Roman" pitchFamily="18" charset="0"/>
              </a:rPr>
              <a:t>(</a:t>
            </a:r>
            <a:r>
              <a:rPr lang="es-ES" dirty="0" err="1" smtClean="0">
                <a:latin typeface="Times New Roman" pitchFamily="18" charset="0"/>
                <a:ea typeface="MS PGothic" charset="0"/>
                <a:cs typeface="Times New Roman" pitchFamily="18" charset="0"/>
              </a:rPr>
              <a:t>y</a:t>
            </a:r>
            <a:r>
              <a:rPr lang="es-ES" baseline="-25000" dirty="0" err="1" smtClean="0">
                <a:latin typeface="Times New Roman" pitchFamily="18" charset="0"/>
                <a:ea typeface="MS PGothic" charset="0"/>
                <a:cs typeface="Times New Roman" pitchFamily="18" charset="0"/>
              </a:rPr>
              <a:t>i</a:t>
            </a:r>
            <a:r>
              <a:rPr lang="es-ES" dirty="0" err="1" smtClean="0">
                <a:latin typeface="Times New Roman" pitchFamily="18" charset="0"/>
                <a:ea typeface="MS PGothic" charset="0"/>
                <a:cs typeface="Times New Roman" pitchFamily="18" charset="0"/>
              </a:rPr>
              <a:t>;z</a:t>
            </a:r>
            <a:r>
              <a:rPr lang="es-ES" dirty="0" smtClean="0">
                <a:latin typeface="Times New Roman" pitchFamily="18" charset="0"/>
                <a:ea typeface="MS PGothic" charset="0"/>
                <a:cs typeface="Times New Roman" pitchFamily="18" charset="0"/>
              </a:rPr>
              <a:t>)</a:t>
            </a:r>
            <a:r>
              <a:rPr lang="es-ES" dirty="0" smtClean="0">
                <a:latin typeface="Garamond"/>
                <a:ea typeface="MS PGothic" charset="0"/>
                <a:cs typeface="Garamond"/>
              </a:rPr>
              <a:t> donde</a:t>
            </a:r>
          </a:p>
          <a:p>
            <a:pPr eaLnBrk="1" hangingPunct="1">
              <a:lnSpc>
                <a:spcPct val="90000"/>
              </a:lnSpc>
              <a:buFontTx/>
              <a:buNone/>
            </a:pPr>
            <a:endParaRPr lang="es-ES" sz="2400" dirty="0" smtClean="0">
              <a:latin typeface="Garamond"/>
              <a:ea typeface="MS PGothic" charset="0"/>
              <a:cs typeface="Garamond"/>
            </a:endParaRPr>
          </a:p>
          <a:p>
            <a:pPr lvl="1" eaLnBrk="1" hangingPunct="1">
              <a:lnSpc>
                <a:spcPct val="90000"/>
              </a:lnSpc>
              <a:buFontTx/>
              <a:buNone/>
            </a:pPr>
            <a:r>
              <a:rPr lang="es-ES" sz="2000" dirty="0" smtClean="0">
                <a:latin typeface="Garamond"/>
                <a:ea typeface="MS PGothic" charset="0"/>
                <a:cs typeface="Garamond"/>
              </a:rPr>
              <a:t> </a:t>
            </a:r>
            <a:r>
              <a:rPr lang="es-ES" dirty="0" err="1" smtClean="0">
                <a:solidFill>
                  <a:srgbClr val="800000"/>
                </a:solidFill>
                <a:latin typeface="Times New Roman" pitchFamily="18" charset="0"/>
                <a:ea typeface="MS PGothic" charset="0"/>
                <a:cs typeface="Times New Roman" pitchFamily="18" charset="0"/>
              </a:rPr>
              <a:t>ρ</a:t>
            </a:r>
            <a:r>
              <a:rPr lang="es-ES" baseline="-25000" dirty="0" err="1" smtClean="0">
                <a:solidFill>
                  <a:srgbClr val="800000"/>
                </a:solidFill>
                <a:latin typeface="Times New Roman" pitchFamily="18" charset="0"/>
                <a:ea typeface="MS PGothic" charset="0"/>
                <a:cs typeface="Times New Roman" pitchFamily="18" charset="0"/>
              </a:rPr>
              <a:t>k</a:t>
            </a:r>
            <a:r>
              <a:rPr lang="es-ES" dirty="0" smtClean="0">
                <a:latin typeface="Times New Roman" pitchFamily="18" charset="0"/>
                <a:ea typeface="MS PGothic" charset="0"/>
                <a:cs typeface="Times New Roman" pitchFamily="18" charset="0"/>
              </a:rPr>
              <a:t>(</a:t>
            </a:r>
            <a:r>
              <a:rPr lang="es-ES" dirty="0" err="1" smtClean="0">
                <a:latin typeface="Times New Roman" pitchFamily="18" charset="0"/>
                <a:ea typeface="MS PGothic" charset="0"/>
                <a:cs typeface="Times New Roman" pitchFamily="18" charset="0"/>
              </a:rPr>
              <a:t>y</a:t>
            </a:r>
            <a:r>
              <a:rPr lang="es-ES" baseline="-25000" dirty="0" err="1" smtClean="0">
                <a:latin typeface="Times New Roman" pitchFamily="18" charset="0"/>
                <a:ea typeface="MS PGothic" charset="0"/>
                <a:cs typeface="Times New Roman" pitchFamily="18" charset="0"/>
              </a:rPr>
              <a:t>i</a:t>
            </a:r>
            <a:r>
              <a:rPr lang="es-ES" dirty="0" err="1" smtClean="0">
                <a:latin typeface="Times New Roman" pitchFamily="18" charset="0"/>
                <a:ea typeface="MS PGothic" charset="0"/>
                <a:cs typeface="Times New Roman" pitchFamily="18" charset="0"/>
              </a:rPr>
              <a:t>;z</a:t>
            </a:r>
            <a:r>
              <a:rPr lang="es-ES" dirty="0" smtClean="0">
                <a:latin typeface="Times New Roman" pitchFamily="18" charset="0"/>
                <a:ea typeface="MS PGothic" charset="0"/>
                <a:cs typeface="Times New Roman" pitchFamily="18" charset="0"/>
              </a:rPr>
              <a:t>) </a:t>
            </a:r>
            <a:r>
              <a:rPr lang="es-ES" dirty="0" smtClean="0">
                <a:latin typeface="Garamond"/>
                <a:ea typeface="MS PGothic" charset="0"/>
                <a:cs typeface="Garamond"/>
              </a:rPr>
              <a:t>= 1 si </a:t>
            </a:r>
            <a:r>
              <a:rPr lang="es-ES" b="1" dirty="0" smtClean="0">
                <a:solidFill>
                  <a:srgbClr val="D31B09"/>
                </a:solidFill>
                <a:latin typeface="Garamond"/>
                <a:ea typeface="MS PGothic" charset="0"/>
                <a:cs typeface="Garamond"/>
              </a:rPr>
              <a:t>c</a:t>
            </a:r>
            <a:r>
              <a:rPr lang="es-ES" b="1" baseline="-25000" dirty="0" smtClean="0">
                <a:solidFill>
                  <a:srgbClr val="D31B09"/>
                </a:solidFill>
                <a:latin typeface="Garamond"/>
                <a:ea typeface="MS PGothic" charset="0"/>
                <a:cs typeface="Garamond"/>
              </a:rPr>
              <a:t>i</a:t>
            </a:r>
            <a:r>
              <a:rPr lang="es-ES" b="1" dirty="0" smtClean="0">
                <a:solidFill>
                  <a:srgbClr val="D31B09"/>
                </a:solidFill>
                <a:latin typeface="Garamond"/>
                <a:ea typeface="MS PGothic" charset="0"/>
                <a:cs typeface="Garamond"/>
              </a:rPr>
              <a:t> </a:t>
            </a:r>
            <a:r>
              <a:rPr lang="es-ES" b="1" u="sng" dirty="0" smtClean="0">
                <a:solidFill>
                  <a:srgbClr val="D31B09"/>
                </a:solidFill>
                <a:latin typeface="Garamond"/>
                <a:ea typeface="MS PGothic" charset="0"/>
                <a:cs typeface="Garamond"/>
              </a:rPr>
              <a:t>&gt;</a:t>
            </a:r>
            <a:r>
              <a:rPr lang="es-ES" b="1" dirty="0" smtClean="0">
                <a:solidFill>
                  <a:srgbClr val="D31B09"/>
                </a:solidFill>
                <a:latin typeface="Garamond"/>
                <a:ea typeface="MS PGothic" charset="0"/>
                <a:cs typeface="Garamond"/>
              </a:rPr>
              <a:t> k   </a:t>
            </a:r>
            <a:r>
              <a:rPr lang="es-ES" dirty="0" smtClean="0">
                <a:solidFill>
                  <a:srgbClr val="D31B09"/>
                </a:solidFill>
                <a:latin typeface="Garamond"/>
                <a:ea typeface="MS PGothic" charset="0"/>
                <a:cs typeface="Garamond"/>
              </a:rPr>
              <a:t>(i es pobre)</a:t>
            </a:r>
            <a:endParaRPr lang="es-ES" b="1" dirty="0" smtClean="0">
              <a:solidFill>
                <a:srgbClr val="D31B09"/>
              </a:solidFill>
              <a:latin typeface="Garamond"/>
              <a:ea typeface="MS PGothic" charset="0"/>
              <a:cs typeface="Garamond"/>
            </a:endParaRPr>
          </a:p>
          <a:p>
            <a:pPr lvl="1" eaLnBrk="1" hangingPunct="1">
              <a:lnSpc>
                <a:spcPct val="90000"/>
              </a:lnSpc>
              <a:buFontTx/>
              <a:buNone/>
            </a:pPr>
            <a:r>
              <a:rPr lang="es-ES" dirty="0" smtClean="0">
                <a:solidFill>
                  <a:srgbClr val="D31B09"/>
                </a:solidFill>
                <a:latin typeface="Garamond"/>
                <a:ea typeface="MS PGothic" charset="0"/>
                <a:cs typeface="Garamond"/>
              </a:rPr>
              <a:t>y</a:t>
            </a:r>
          </a:p>
          <a:p>
            <a:pPr lvl="1" eaLnBrk="1" hangingPunct="1">
              <a:lnSpc>
                <a:spcPct val="90000"/>
              </a:lnSpc>
              <a:buFontTx/>
              <a:buNone/>
            </a:pPr>
            <a:r>
              <a:rPr lang="es-ES" dirty="0" smtClean="0">
                <a:latin typeface="Garamond"/>
                <a:ea typeface="MS PGothic" charset="0"/>
                <a:cs typeface="Garamond"/>
              </a:rPr>
              <a:t> </a:t>
            </a:r>
            <a:r>
              <a:rPr lang="es-ES" dirty="0" err="1" smtClean="0">
                <a:solidFill>
                  <a:srgbClr val="800000"/>
                </a:solidFill>
                <a:latin typeface="Times New Roman" pitchFamily="18" charset="0"/>
                <a:ea typeface="MS PGothic" charset="0"/>
                <a:cs typeface="Times New Roman" pitchFamily="18" charset="0"/>
              </a:rPr>
              <a:t>ρ</a:t>
            </a:r>
            <a:r>
              <a:rPr lang="es-ES" baseline="-25000" dirty="0" err="1" smtClean="0">
                <a:solidFill>
                  <a:srgbClr val="800000"/>
                </a:solidFill>
                <a:latin typeface="Times New Roman" pitchFamily="18" charset="0"/>
                <a:ea typeface="MS PGothic" charset="0"/>
                <a:cs typeface="Times New Roman" pitchFamily="18" charset="0"/>
              </a:rPr>
              <a:t>k</a:t>
            </a:r>
            <a:r>
              <a:rPr lang="es-ES" dirty="0" smtClean="0">
                <a:latin typeface="Times New Roman" pitchFamily="18" charset="0"/>
                <a:ea typeface="MS PGothic" charset="0"/>
                <a:cs typeface="Times New Roman" pitchFamily="18" charset="0"/>
              </a:rPr>
              <a:t>(</a:t>
            </a:r>
            <a:r>
              <a:rPr lang="es-ES" dirty="0" err="1" smtClean="0">
                <a:latin typeface="Times New Roman" pitchFamily="18" charset="0"/>
                <a:ea typeface="MS PGothic" charset="0"/>
                <a:cs typeface="Times New Roman" pitchFamily="18" charset="0"/>
              </a:rPr>
              <a:t>y</a:t>
            </a:r>
            <a:r>
              <a:rPr lang="es-ES" baseline="-25000" dirty="0" err="1" smtClean="0">
                <a:latin typeface="Times New Roman" pitchFamily="18" charset="0"/>
                <a:ea typeface="MS PGothic" charset="0"/>
                <a:cs typeface="Times New Roman" pitchFamily="18" charset="0"/>
              </a:rPr>
              <a:t>i</a:t>
            </a:r>
            <a:r>
              <a:rPr lang="es-ES" dirty="0" err="1" smtClean="0">
                <a:latin typeface="Times New Roman" pitchFamily="18" charset="0"/>
                <a:ea typeface="MS PGothic" charset="0"/>
                <a:cs typeface="Times New Roman" pitchFamily="18" charset="0"/>
              </a:rPr>
              <a:t>;z</a:t>
            </a:r>
            <a:r>
              <a:rPr lang="es-ES" dirty="0" smtClean="0">
                <a:latin typeface="Times New Roman" pitchFamily="18" charset="0"/>
                <a:ea typeface="MS PGothic" charset="0"/>
                <a:cs typeface="Times New Roman" pitchFamily="18" charset="0"/>
              </a:rPr>
              <a:t>) </a:t>
            </a:r>
            <a:r>
              <a:rPr lang="es-ES" dirty="0" smtClean="0">
                <a:latin typeface="Garamond"/>
                <a:ea typeface="MS PGothic" charset="0"/>
                <a:cs typeface="Garamond"/>
              </a:rPr>
              <a:t>= 0 si </a:t>
            </a:r>
            <a:r>
              <a:rPr lang="es-ES" b="1" dirty="0" smtClean="0">
                <a:solidFill>
                  <a:srgbClr val="D31B09"/>
                </a:solidFill>
                <a:latin typeface="Garamond"/>
                <a:ea typeface="MS PGothic" charset="0"/>
                <a:cs typeface="Garamond"/>
              </a:rPr>
              <a:t>c</a:t>
            </a:r>
            <a:r>
              <a:rPr lang="es-ES" b="1" baseline="-25000" dirty="0" smtClean="0">
                <a:solidFill>
                  <a:srgbClr val="D31B09"/>
                </a:solidFill>
                <a:latin typeface="Garamond"/>
                <a:ea typeface="MS PGothic" charset="0"/>
                <a:cs typeface="Garamond"/>
              </a:rPr>
              <a:t>i</a:t>
            </a:r>
            <a:r>
              <a:rPr lang="es-ES" b="1" dirty="0" smtClean="0">
                <a:solidFill>
                  <a:srgbClr val="D31B09"/>
                </a:solidFill>
                <a:latin typeface="Garamond"/>
                <a:ea typeface="MS PGothic" charset="0"/>
                <a:cs typeface="Garamond"/>
              </a:rPr>
              <a:t> &lt; k   </a:t>
            </a:r>
            <a:r>
              <a:rPr lang="es-ES" dirty="0" smtClean="0">
                <a:solidFill>
                  <a:srgbClr val="D31B09"/>
                </a:solidFill>
                <a:latin typeface="Garamond"/>
                <a:ea typeface="MS PGothic" charset="0"/>
                <a:cs typeface="Garamond"/>
              </a:rPr>
              <a:t>(i es no pobre)</a:t>
            </a:r>
            <a:endParaRPr lang="es-ES" b="1" dirty="0" smtClean="0">
              <a:solidFill>
                <a:srgbClr val="D31B09"/>
              </a:solidFill>
              <a:latin typeface="Garamond"/>
              <a:ea typeface="MS PGothic" charset="0"/>
              <a:cs typeface="Garamond"/>
            </a:endParaRPr>
          </a:p>
          <a:p>
            <a:pPr lvl="1" eaLnBrk="1" hangingPunct="1">
              <a:lnSpc>
                <a:spcPct val="90000"/>
              </a:lnSpc>
              <a:buFontTx/>
              <a:buNone/>
            </a:pPr>
            <a:endParaRPr lang="es-ES" b="1" dirty="0">
              <a:solidFill>
                <a:srgbClr val="D31B09"/>
              </a:solidFill>
              <a:latin typeface="Garamond"/>
              <a:ea typeface="MS PGothic" charset="0"/>
              <a:cs typeface="Garamond"/>
            </a:endParaRPr>
          </a:p>
        </p:txBody>
      </p:sp>
    </p:spTree>
    <p:extLst>
      <p:ext uri="{BB962C8B-B14F-4D97-AF65-F5344CB8AC3E}">
        <p14:creationId xmlns:p14="http://schemas.microsoft.com/office/powerpoint/2010/main" val="90236715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0" y="188913"/>
            <a:ext cx="9144000" cy="1143000"/>
          </a:xfrm>
        </p:spPr>
        <p:txBody>
          <a:bodyPr/>
          <a:lstStyle/>
          <a:p>
            <a:r>
              <a:rPr lang="es-ES" sz="3600" b="1" dirty="0" smtClean="0">
                <a:solidFill>
                  <a:srgbClr val="800000"/>
                </a:solidFill>
                <a:latin typeface="Garamond"/>
                <a:cs typeface="Garamond"/>
              </a:rPr>
              <a:t>Este </a:t>
            </a:r>
            <a:r>
              <a:rPr lang="es-ES" sz="3600" b="1" dirty="0" err="1" smtClean="0">
                <a:solidFill>
                  <a:srgbClr val="800000"/>
                </a:solidFill>
                <a:latin typeface="Garamond"/>
                <a:cs typeface="Garamond"/>
              </a:rPr>
              <a:t>Methodologia</a:t>
            </a:r>
            <a:endParaRPr lang="es-ES" sz="3600" b="1" dirty="0" smtClean="0">
              <a:solidFill>
                <a:srgbClr val="800000"/>
              </a:solidFill>
              <a:latin typeface="Garamond"/>
              <a:cs typeface="Garamond"/>
            </a:endParaRPr>
          </a:p>
        </p:txBody>
      </p:sp>
      <p:sp>
        <p:nvSpPr>
          <p:cNvPr id="172035" name="Rectangle 3"/>
          <p:cNvSpPr>
            <a:spLocks noGrp="1" noChangeArrowheads="1"/>
          </p:cNvSpPr>
          <p:nvPr>
            <p:ph type="body" idx="1"/>
          </p:nvPr>
        </p:nvSpPr>
        <p:spPr>
          <a:xfrm>
            <a:off x="0" y="1350000"/>
            <a:ext cx="9144000" cy="3657600"/>
          </a:xfrm>
        </p:spPr>
        <p:txBody>
          <a:bodyPr/>
          <a:lstStyle/>
          <a:p>
            <a:pPr lvl="1"/>
            <a:r>
              <a:rPr lang="en-US" sz="2400" dirty="0" smtClean="0">
                <a:latin typeface="Garamond"/>
                <a:cs typeface="Garamond"/>
              </a:rPr>
              <a:t>Alkire, S. and Foster, J. 2007. Counting and Multidimensional Poverty Measurement. OPHI Working Paper 7.</a:t>
            </a:r>
          </a:p>
          <a:p>
            <a:pPr lvl="1"/>
            <a:r>
              <a:rPr lang="en-US" sz="2400" dirty="0" smtClean="0">
                <a:latin typeface="Garamond"/>
                <a:cs typeface="Garamond"/>
              </a:rPr>
              <a:t>Alkire, S. and Foster, J. 2011. Counting and Multidimensional Poverty Measurement. </a:t>
            </a:r>
            <a:r>
              <a:rPr lang="en-US" sz="2400" i="1" dirty="0" smtClean="0">
                <a:latin typeface="Garamond"/>
                <a:cs typeface="Garamond"/>
              </a:rPr>
              <a:t>Journal of Public Economics.</a:t>
            </a:r>
          </a:p>
          <a:p>
            <a:pPr lvl="1"/>
            <a:r>
              <a:rPr lang="en-US" sz="2400" dirty="0">
                <a:latin typeface="Garamond"/>
                <a:cs typeface="Garamond"/>
              </a:rPr>
              <a:t>Alkire, S. and Foster, J. 2011. </a:t>
            </a:r>
            <a:r>
              <a:rPr lang="en-US" sz="2400" dirty="0" smtClean="0">
                <a:latin typeface="Garamond"/>
                <a:cs typeface="Garamond"/>
              </a:rPr>
              <a:t>Understandings and Misunderstandings of Multidimensional </a:t>
            </a:r>
            <a:r>
              <a:rPr lang="en-US" sz="2400" dirty="0">
                <a:latin typeface="Garamond"/>
                <a:cs typeface="Garamond"/>
              </a:rPr>
              <a:t>Poverty Measurement. </a:t>
            </a:r>
            <a:r>
              <a:rPr lang="en-US" sz="2400" i="1" dirty="0">
                <a:latin typeface="Garamond"/>
                <a:cs typeface="Garamond"/>
              </a:rPr>
              <a:t>Journal of </a:t>
            </a:r>
            <a:r>
              <a:rPr lang="en-US" sz="2400" i="1" dirty="0" smtClean="0">
                <a:latin typeface="Garamond"/>
                <a:cs typeface="Garamond"/>
              </a:rPr>
              <a:t>Economic Inequality.</a:t>
            </a:r>
          </a:p>
          <a:p>
            <a:pPr lvl="1"/>
            <a:r>
              <a:rPr lang="en-US" sz="2400" dirty="0" smtClean="0">
                <a:latin typeface="Garamond"/>
                <a:cs typeface="Garamond"/>
              </a:rPr>
              <a:t>Alkire, S. J. Foster and M.E. Santos. 2011. Where did </a:t>
            </a:r>
            <a:br>
              <a:rPr lang="en-US" sz="2400" dirty="0" smtClean="0">
                <a:latin typeface="Garamond"/>
                <a:cs typeface="Garamond"/>
              </a:rPr>
            </a:br>
            <a:r>
              <a:rPr lang="en-US" sz="2400" dirty="0" smtClean="0">
                <a:latin typeface="Garamond"/>
                <a:cs typeface="Garamond"/>
              </a:rPr>
              <a:t>Identification Go? </a:t>
            </a:r>
            <a:r>
              <a:rPr lang="en-US" sz="2400" i="1" dirty="0" smtClean="0">
                <a:latin typeface="Garamond"/>
                <a:cs typeface="Garamond"/>
              </a:rPr>
              <a:t>Journal of Economic Inequality</a:t>
            </a:r>
            <a:endParaRPr lang="en-US" sz="2400" dirty="0" smtClean="0">
              <a:latin typeface="Garamond"/>
              <a:cs typeface="Garamond"/>
            </a:endParaRPr>
          </a:p>
          <a:p>
            <a:pPr marL="457200" lvl="1" indent="0" algn="ctr">
              <a:buNone/>
            </a:pPr>
            <a:r>
              <a:rPr lang="es-ES" sz="2400" dirty="0" smtClean="0">
                <a:latin typeface="Garamond"/>
                <a:cs typeface="Garamond"/>
              </a:rPr>
              <a:t>http://www.ophi.org.uk/research/multidimensional-poverty/</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188640"/>
            <a:ext cx="9144000" cy="836712"/>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Agregación </a:t>
            </a:r>
          </a:p>
        </p:txBody>
      </p:sp>
      <p:sp>
        <p:nvSpPr>
          <p:cNvPr id="28675"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Censurar los datos de los no pobres</a:t>
            </a:r>
          </a:p>
          <a:p>
            <a:pPr eaLnBrk="1" hangingPunct="1">
              <a:lnSpc>
                <a:spcPct val="90000"/>
              </a:lnSpc>
              <a:buFontTx/>
              <a:buNone/>
            </a:pPr>
            <a:r>
              <a:rPr lang="es-ES_tradnl" sz="2400" noProof="0" dirty="0" smtClean="0">
                <a:latin typeface="Garamond"/>
                <a:ea typeface="ＭＳ Ｐゴシック" pitchFamily="34" charset="-128"/>
                <a:cs typeface="Garamond"/>
              </a:rPr>
              <a:t> </a:t>
            </a:r>
            <a:endParaRPr lang="es-ES_tradnl" sz="2400" noProof="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Dimensiones</a:t>
            </a:r>
            <a:r>
              <a:rPr lang="es-ES_tradnl" sz="2400" dirty="0" smtClean="0">
                <a:solidFill>
                  <a:schemeClr val="bg2"/>
                </a:solidFill>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lvl="1">
              <a:spcBef>
                <a:spcPct val="0"/>
              </a:spcBef>
              <a:buFontTx/>
              <a:buNone/>
            </a:pPr>
            <a:r>
              <a:rPr lang="es-ES_tradnl" sz="2400" noProof="0" dirty="0" smtClean="0">
                <a:latin typeface="Garamond"/>
                <a:ea typeface="ＭＳ Ｐゴシック" pitchFamily="34" charset="-128"/>
                <a:cs typeface="Garamond"/>
              </a:rPr>
              <a:t> </a:t>
            </a:r>
            <a:endParaRPr lang="es-ES_tradnl" sz="20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endParaRPr lang="es-ES_tradnl" sz="2800" noProof="0" dirty="0" smtClean="0">
              <a:latin typeface="Garamond"/>
              <a:ea typeface="ＭＳ Ｐゴシック" pitchFamily="34" charset="-128"/>
              <a:cs typeface="Garamond"/>
            </a:endParaRPr>
          </a:p>
        </p:txBody>
      </p:sp>
      <p:graphicFrame>
        <p:nvGraphicFramePr>
          <p:cNvPr id="28676" name="Object 2"/>
          <p:cNvGraphicFramePr>
            <a:graphicFrameLocks noChangeAspect="1"/>
          </p:cNvGraphicFramePr>
          <p:nvPr/>
        </p:nvGraphicFramePr>
        <p:xfrm>
          <a:off x="2605088" y="2514600"/>
          <a:ext cx="3357562" cy="1933575"/>
        </p:xfrm>
        <a:graphic>
          <a:graphicData uri="http://schemas.openxmlformats.org/presentationml/2006/ole">
            <mc:AlternateContent xmlns:mc="http://schemas.openxmlformats.org/markup-compatibility/2006">
              <mc:Choice xmlns:v="urn:schemas-microsoft-com:vml" Requires="v">
                <p:oleObj spid="_x0000_s82962" name="Equation" r:id="rId4" imgW="1674564" imgH="965078" progId="Equation.3">
                  <p:embed/>
                </p:oleObj>
              </mc:Choice>
              <mc:Fallback>
                <p:oleObj name="Equation" r:id="rId4" imgW="167456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514600"/>
                        <a:ext cx="33575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188640"/>
            <a:ext cx="9144000" cy="836712"/>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Agregación </a:t>
            </a:r>
          </a:p>
        </p:txBody>
      </p:sp>
      <p:sp>
        <p:nvSpPr>
          <p:cNvPr id="29699"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Censurar  datos de los  no pobres</a:t>
            </a:r>
          </a:p>
          <a:p>
            <a:pPr eaLnBrk="1" hangingPunct="1">
              <a:lnSpc>
                <a:spcPct val="90000"/>
              </a:lnSpc>
              <a:buFontTx/>
              <a:buNone/>
            </a:pPr>
            <a:r>
              <a:rPr lang="es-ES_tradnl" sz="2400" noProof="0" dirty="0" smtClean="0">
                <a:latin typeface="Garamond"/>
                <a:ea typeface="ＭＳ Ｐゴシック" pitchFamily="34" charset="-128"/>
                <a:cs typeface="Garamond"/>
              </a:rPr>
              <a:t> </a:t>
            </a:r>
            <a:endParaRPr lang="es-ES_tradnl" sz="2400" noProof="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Dimensiones   </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c(k)</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lvl="1">
              <a:spcBef>
                <a:spcPct val="0"/>
              </a:spcBef>
              <a:buFontTx/>
              <a:buNone/>
            </a:pPr>
            <a:r>
              <a:rPr lang="es-ES_tradnl" sz="2400" noProof="0" dirty="0" smtClean="0">
                <a:latin typeface="Garamond"/>
                <a:ea typeface="ＭＳ Ｐゴシック" pitchFamily="34" charset="-128"/>
                <a:cs typeface="Garamond"/>
              </a:rPr>
              <a:t> </a:t>
            </a:r>
            <a:endParaRPr lang="es-ES_tradnl" sz="20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endParaRPr lang="es-ES_tradnl" sz="2800" noProof="0" dirty="0" smtClean="0">
              <a:latin typeface="Garamond"/>
              <a:ea typeface="ＭＳ Ｐゴシック" pitchFamily="34" charset="-128"/>
              <a:cs typeface="Garamond"/>
            </a:endParaRPr>
          </a:p>
        </p:txBody>
      </p:sp>
      <p:graphicFrame>
        <p:nvGraphicFramePr>
          <p:cNvPr id="29700" name="Object 2"/>
          <p:cNvGraphicFramePr>
            <a:graphicFrameLocks noChangeAspect="1"/>
          </p:cNvGraphicFramePr>
          <p:nvPr/>
        </p:nvGraphicFramePr>
        <p:xfrm>
          <a:off x="2401888" y="2514600"/>
          <a:ext cx="3763962" cy="1933575"/>
        </p:xfrm>
        <a:graphic>
          <a:graphicData uri="http://schemas.openxmlformats.org/presentationml/2006/ole">
            <mc:AlternateContent xmlns:mc="http://schemas.openxmlformats.org/markup-compatibility/2006">
              <mc:Choice xmlns:v="urn:schemas-microsoft-com:vml" Requires="v">
                <p:oleObj spid="_x0000_s83986" name="Equation" r:id="rId4" imgW="1877274" imgH="965078" progId="Equation.DSMT4">
                  <p:embed/>
                </p:oleObj>
              </mc:Choice>
              <mc:Fallback>
                <p:oleObj name="Equation" r:id="rId4" imgW="1877274" imgH="965078"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1888" y="2514600"/>
                        <a:ext cx="37639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260648"/>
            <a:ext cx="9144000" cy="836712"/>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Agregación </a:t>
            </a:r>
          </a:p>
        </p:txBody>
      </p:sp>
      <p:sp>
        <p:nvSpPr>
          <p:cNvPr id="30723"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Censurar datos de los no pobres</a:t>
            </a:r>
          </a:p>
          <a:p>
            <a:pPr eaLnBrk="1" hangingPunct="1">
              <a:lnSpc>
                <a:spcPct val="90000"/>
              </a:lnSpc>
              <a:buFontTx/>
              <a:buNone/>
            </a:pPr>
            <a:r>
              <a:rPr lang="es-ES_tradnl" sz="2400" noProof="0" dirty="0" smtClean="0">
                <a:latin typeface="Garamond"/>
                <a:ea typeface="ＭＳ Ｐゴシック" pitchFamily="34" charset="-128"/>
                <a:cs typeface="Garamond"/>
              </a:rPr>
              <a:t> </a:t>
            </a:r>
            <a:endParaRPr lang="es-ES_tradnl" sz="2400" noProof="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Dimensiones</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c(k)</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lvl="1">
              <a:spcBef>
                <a:spcPct val="0"/>
              </a:spcBef>
              <a:buFontTx/>
              <a:buNone/>
            </a:pPr>
            <a:r>
              <a:rPr lang="es-ES_tradnl" sz="2400" noProof="0" dirty="0" smtClean="0">
                <a:latin typeface="Garamond"/>
                <a:ea typeface="ＭＳ Ｐゴシック" pitchFamily="34" charset="-128"/>
                <a:cs typeface="Garamond"/>
              </a:rPr>
              <a:t> </a:t>
            </a:r>
            <a:endParaRPr lang="es-ES_tradnl" sz="20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Similarmente  para g</a:t>
            </a:r>
            <a:r>
              <a:rPr lang="es-ES_tradnl" sz="2400" baseline="30000" noProof="0" dirty="0" smtClean="0">
                <a:latin typeface="Garamond"/>
                <a:ea typeface="ＭＳ Ｐゴシック" pitchFamily="34" charset="-128"/>
                <a:cs typeface="Garamond"/>
              </a:rPr>
              <a:t>1</a:t>
            </a:r>
            <a:r>
              <a:rPr lang="es-ES_tradnl" sz="2400" noProof="0" dirty="0" smtClean="0">
                <a:latin typeface="Garamond"/>
                <a:ea typeface="ＭＳ Ｐゴシック" pitchFamily="34" charset="-128"/>
                <a:cs typeface="Garamond"/>
              </a:rPr>
              <a:t>(k), etc.</a:t>
            </a:r>
          </a:p>
        </p:txBody>
      </p:sp>
      <p:graphicFrame>
        <p:nvGraphicFramePr>
          <p:cNvPr id="30724" name="Object 2"/>
          <p:cNvGraphicFramePr>
            <a:graphicFrameLocks noChangeAspect="1"/>
          </p:cNvGraphicFramePr>
          <p:nvPr/>
        </p:nvGraphicFramePr>
        <p:xfrm>
          <a:off x="2401888" y="2514600"/>
          <a:ext cx="3763962" cy="1933575"/>
        </p:xfrm>
        <a:graphic>
          <a:graphicData uri="http://schemas.openxmlformats.org/presentationml/2006/ole">
            <mc:AlternateContent xmlns:mc="http://schemas.openxmlformats.org/markup-compatibility/2006">
              <mc:Choice xmlns:v="urn:schemas-microsoft-com:vml" Requires="v">
                <p:oleObj spid="_x0000_s85010" name="Equation" r:id="rId4" imgW="1877274" imgH="965078" progId="Equation.3">
                  <p:embed/>
                </p:oleObj>
              </mc:Choice>
              <mc:Fallback>
                <p:oleObj name="Equation" r:id="rId4" imgW="187727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1888" y="2514600"/>
                        <a:ext cx="37639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332656"/>
            <a:ext cx="9144000" cy="980728"/>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Agregación – Tasa de recuento (Incidencia)</a:t>
            </a:r>
          </a:p>
        </p:txBody>
      </p:sp>
      <p:sp>
        <p:nvSpPr>
          <p:cNvPr id="31747"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endParaRPr lang="es-ES_tradnl" sz="2400" noProof="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Dimensiones</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c(k)</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lvl="1">
              <a:spcBef>
                <a:spcPct val="0"/>
              </a:spcBef>
              <a:buFontTx/>
              <a:buNone/>
            </a:pPr>
            <a:r>
              <a:rPr lang="es-ES_tradnl" sz="2400" noProof="0" dirty="0" smtClean="0">
                <a:latin typeface="Garamond"/>
                <a:ea typeface="ＭＳ Ｐゴシック" pitchFamily="34" charset="-128"/>
                <a:cs typeface="Garamond"/>
              </a:rPr>
              <a:t> </a:t>
            </a:r>
            <a:endParaRPr lang="es-ES_tradnl" sz="20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p:txBody>
      </p:sp>
      <p:graphicFrame>
        <p:nvGraphicFramePr>
          <p:cNvPr id="31748" name="Object 2"/>
          <p:cNvGraphicFramePr>
            <a:graphicFrameLocks noChangeAspect="1"/>
          </p:cNvGraphicFramePr>
          <p:nvPr/>
        </p:nvGraphicFramePr>
        <p:xfrm>
          <a:off x="2401888" y="2514600"/>
          <a:ext cx="3763962" cy="1933575"/>
        </p:xfrm>
        <a:graphic>
          <a:graphicData uri="http://schemas.openxmlformats.org/presentationml/2006/ole">
            <mc:AlternateContent xmlns:mc="http://schemas.openxmlformats.org/markup-compatibility/2006">
              <mc:Choice xmlns:v="urn:schemas-microsoft-com:vml" Requires="v">
                <p:oleObj spid="_x0000_s86034" name="Equation" r:id="rId4" imgW="1877274" imgH="965078" progId="Equation.3">
                  <p:embed/>
                </p:oleObj>
              </mc:Choice>
              <mc:Fallback>
                <p:oleObj name="Equation" r:id="rId4" imgW="187727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1888" y="2514600"/>
                        <a:ext cx="37639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260648"/>
            <a:ext cx="9144000" cy="908720"/>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Agregación – Tasa de Recuento (Incidencia) </a:t>
            </a:r>
          </a:p>
        </p:txBody>
      </p:sp>
      <p:sp>
        <p:nvSpPr>
          <p:cNvPr id="32771"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endParaRPr lang="es-ES_tradnl" sz="2400" noProof="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Dimensiones</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c(k)</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lvl="1">
              <a:spcBef>
                <a:spcPct val="0"/>
              </a:spcBef>
              <a:buFontTx/>
              <a:buNone/>
            </a:pPr>
            <a:r>
              <a:rPr lang="es-ES_tradnl" sz="2400" noProof="0" dirty="0" smtClean="0">
                <a:latin typeface="Garamond"/>
                <a:ea typeface="ＭＳ Ｐゴシック" pitchFamily="34" charset="-128"/>
                <a:cs typeface="Garamond"/>
              </a:rPr>
              <a:t> </a:t>
            </a:r>
            <a:endParaRPr lang="es-ES_tradnl" sz="20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Dos de cuatro personas:  </a:t>
            </a:r>
            <a:r>
              <a:rPr lang="es-ES_tradnl" sz="2400" b="1" noProof="0" dirty="0" smtClean="0">
                <a:solidFill>
                  <a:srgbClr val="D31B09"/>
                </a:solidFill>
                <a:latin typeface="Garamond"/>
                <a:ea typeface="ＭＳ Ｐゴシック" pitchFamily="34" charset="-128"/>
                <a:cs typeface="Garamond"/>
              </a:rPr>
              <a:t>H = 1/2</a:t>
            </a:r>
            <a:endParaRPr lang="es-ES_tradnl" sz="2400" noProof="0" dirty="0" smtClean="0">
              <a:latin typeface="Garamond"/>
              <a:ea typeface="ＭＳ Ｐゴシック" pitchFamily="34" charset="-128"/>
              <a:cs typeface="Garamond"/>
            </a:endParaRPr>
          </a:p>
        </p:txBody>
      </p:sp>
      <p:graphicFrame>
        <p:nvGraphicFramePr>
          <p:cNvPr id="32772" name="Object 2"/>
          <p:cNvGraphicFramePr>
            <a:graphicFrameLocks noChangeAspect="1"/>
          </p:cNvGraphicFramePr>
          <p:nvPr/>
        </p:nvGraphicFramePr>
        <p:xfrm>
          <a:off x="2401888" y="2514600"/>
          <a:ext cx="3763962" cy="1933575"/>
        </p:xfrm>
        <a:graphic>
          <a:graphicData uri="http://schemas.openxmlformats.org/presentationml/2006/ole">
            <mc:AlternateContent xmlns:mc="http://schemas.openxmlformats.org/markup-compatibility/2006">
              <mc:Choice xmlns:v="urn:schemas-microsoft-com:vml" Requires="v">
                <p:oleObj spid="_x0000_s87058" name="Equation" r:id="rId4" imgW="1877274" imgH="965078" progId="Equation.3">
                  <p:embed/>
                </p:oleObj>
              </mc:Choice>
              <mc:Fallback>
                <p:oleObj name="Equation" r:id="rId4" imgW="187727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1888" y="2514600"/>
                        <a:ext cx="37639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260648"/>
            <a:ext cx="9144000" cy="836712"/>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Crítica </a:t>
            </a:r>
          </a:p>
        </p:txBody>
      </p:sp>
      <p:sp>
        <p:nvSpPr>
          <p:cNvPr id="33795"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 Suponga que el numero de privaciones aumenta para la persona numero 2</a:t>
            </a:r>
          </a:p>
          <a:p>
            <a:pPr eaLnBrk="1" hangingPunct="1">
              <a:lnSpc>
                <a:spcPct val="90000"/>
              </a:lnSpc>
              <a:buFontTx/>
              <a:buNone/>
            </a:pPr>
            <a:r>
              <a:rPr lang="es-ES_tradnl" sz="2400" noProof="0" dirty="0" smtClean="0">
                <a:solidFill>
                  <a:schemeClr val="tx1">
                    <a:lumMod val="50000"/>
                    <a:lumOff val="50000"/>
                  </a:schemeClr>
                </a:solidFill>
                <a:latin typeface="Garamond"/>
                <a:ea typeface="ＭＳ Ｐゴシック" pitchFamily="34" charset="-128"/>
                <a:cs typeface="Garamond"/>
              </a:rPr>
              <a:t> 				     Dimensiones</a:t>
            </a:r>
            <a:r>
              <a:rPr lang="es-ES_tradnl" sz="2400" noProof="0" dirty="0" smtClean="0">
                <a:solidFill>
                  <a:schemeClr val="bg2"/>
                </a:solidFill>
                <a:latin typeface="Garamond"/>
                <a:ea typeface="ＭＳ Ｐゴシック" pitchFamily="34" charset="-128"/>
                <a:cs typeface="Garamond"/>
              </a:rPr>
              <a:t>      </a:t>
            </a:r>
            <a:r>
              <a:rPr lang="es-ES_tradnl" sz="2400" i="1" noProof="0" dirty="0" smtClean="0">
                <a:latin typeface="Garamond"/>
                <a:ea typeface="ＭＳ Ｐゴシック" pitchFamily="34" charset="-128"/>
                <a:cs typeface="Garamond"/>
              </a:rPr>
              <a:t>c(k)</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lvl="1">
              <a:spcBef>
                <a:spcPct val="0"/>
              </a:spcBef>
              <a:buFontTx/>
              <a:buNone/>
            </a:pPr>
            <a:r>
              <a:rPr lang="es-ES_tradnl" sz="2400" noProof="0" dirty="0" smtClean="0">
                <a:latin typeface="Garamond"/>
                <a:ea typeface="ＭＳ Ｐゴシック" pitchFamily="34" charset="-128"/>
                <a:cs typeface="Garamond"/>
              </a:rPr>
              <a:t> </a:t>
            </a:r>
            <a:endParaRPr lang="es-ES_tradnl" sz="20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Dos de cuatro personas:  </a:t>
            </a:r>
            <a:r>
              <a:rPr lang="es-ES_tradnl" sz="2400" b="1" noProof="0" dirty="0" smtClean="0">
                <a:solidFill>
                  <a:srgbClr val="D31B09"/>
                </a:solidFill>
                <a:latin typeface="Garamond"/>
                <a:ea typeface="ＭＳ Ｐゴシック" pitchFamily="34" charset="-128"/>
                <a:cs typeface="Garamond"/>
              </a:rPr>
              <a:t>H = 1/2</a:t>
            </a:r>
          </a:p>
        </p:txBody>
      </p:sp>
      <p:graphicFrame>
        <p:nvGraphicFramePr>
          <p:cNvPr id="33796" name="Object 2"/>
          <p:cNvGraphicFramePr>
            <a:graphicFrameLocks noChangeAspect="1"/>
          </p:cNvGraphicFramePr>
          <p:nvPr/>
        </p:nvGraphicFramePr>
        <p:xfrm>
          <a:off x="2401888" y="2514600"/>
          <a:ext cx="3763962" cy="1933575"/>
        </p:xfrm>
        <a:graphic>
          <a:graphicData uri="http://schemas.openxmlformats.org/presentationml/2006/ole">
            <mc:AlternateContent xmlns:mc="http://schemas.openxmlformats.org/markup-compatibility/2006">
              <mc:Choice xmlns:v="urn:schemas-microsoft-com:vml" Requires="v">
                <p:oleObj spid="_x0000_s88082" name="Equation" r:id="rId4" imgW="1877274" imgH="965078" progId="Equation.3">
                  <p:embed/>
                </p:oleObj>
              </mc:Choice>
              <mc:Fallback>
                <p:oleObj name="Equation" r:id="rId4" imgW="1877274"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1888" y="2514600"/>
                        <a:ext cx="3763962"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0" y="0"/>
            <a:ext cx="9144000" cy="1219200"/>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Critica </a:t>
            </a:r>
          </a:p>
        </p:txBody>
      </p:sp>
      <p:sp>
        <p:nvSpPr>
          <p:cNvPr id="34819" name="Rectangle 3"/>
          <p:cNvSpPr>
            <a:spLocks noGrp="1" noChangeArrowheads="1"/>
          </p:cNvSpPr>
          <p:nvPr>
            <p:ph type="body" idx="1"/>
          </p:nvPr>
        </p:nvSpPr>
        <p:spPr>
          <a:xfrm>
            <a:off x="0" y="1219200"/>
            <a:ext cx="9144000" cy="5638800"/>
          </a:xfrm>
        </p:spPr>
        <p:txBody>
          <a:bodyPr/>
          <a:lstStyle/>
          <a:p>
            <a:pPr algn="ctr" eaLnBrk="1" hangingPunct="1">
              <a:lnSpc>
                <a:spcPct val="90000"/>
              </a:lnSpc>
              <a:buFontTx/>
              <a:buNone/>
            </a:pPr>
            <a:r>
              <a:rPr lang="es-ES_tradnl" sz="2400" noProof="0" dirty="0" smtClean="0">
                <a:latin typeface="Garamond"/>
                <a:ea typeface="ＭＳ Ｐゴシック" pitchFamily="34" charset="-128"/>
                <a:cs typeface="Garamond"/>
              </a:rPr>
              <a:t> Suponga que el numero de privaciones aumenta para la persona 2</a:t>
            </a:r>
          </a:p>
          <a:p>
            <a:pPr eaLnBrk="1" hangingPunct="1">
              <a:lnSpc>
                <a:spcPct val="90000"/>
              </a:lnSpc>
              <a:buFontTx/>
              <a:buNone/>
            </a:pPr>
            <a:endParaRPr lang="es-ES_tradnl" sz="2000" noProof="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Dimensiones</a:t>
            </a:r>
            <a:r>
              <a:rPr lang="es-ES_tradnl" sz="2400" b="1" noProof="0" dirty="0" smtClean="0">
                <a:solidFill>
                  <a:schemeClr val="bg2"/>
                </a:solidFill>
                <a:latin typeface="Garamond"/>
                <a:ea typeface="ＭＳ Ｐゴシック" pitchFamily="34" charset="-128"/>
                <a:cs typeface="Garamond"/>
              </a:rPr>
              <a:t>  </a:t>
            </a:r>
            <a:r>
              <a:rPr lang="es-ES_tradnl" sz="2400" b="1" noProof="0" dirty="0" smtClean="0">
                <a:latin typeface="Garamond"/>
                <a:ea typeface="ＭＳ Ｐゴシック" pitchFamily="34" charset="-128"/>
                <a:cs typeface="Garamond"/>
              </a:rPr>
              <a:t>c(k)</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solidFill>
                  <a:schemeClr val="bg2"/>
                </a:solidFill>
                <a:latin typeface="Garamond"/>
                <a:ea typeface="ＭＳ Ｐゴシック" pitchFamily="34" charset="-128"/>
                <a:cs typeface="Garamond"/>
              </a:rPr>
              <a:t>                                                                                     </a:t>
            </a:r>
            <a:r>
              <a:rPr lang="es-ES_tradnl" sz="2400" noProof="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eaLnBrk="1" hangingPunct="1">
              <a:lnSpc>
                <a:spcPct val="90000"/>
              </a:lnSpc>
              <a:buFontTx/>
              <a:buNone/>
            </a:pPr>
            <a:r>
              <a:rPr lang="es-ES_tradnl" sz="2400" noProof="0" dirty="0" smtClean="0">
                <a:latin typeface="Garamond"/>
                <a:ea typeface="ＭＳ Ｐゴシック" pitchFamily="34" charset="-128"/>
                <a:cs typeface="Garamond"/>
              </a:rPr>
              <a:t>                 </a:t>
            </a:r>
          </a:p>
          <a:p>
            <a:pPr lvl="1">
              <a:spcBef>
                <a:spcPct val="0"/>
              </a:spcBef>
              <a:buFontTx/>
              <a:buNone/>
            </a:pPr>
            <a:r>
              <a:rPr lang="es-ES_tradnl" sz="2400" noProof="0" dirty="0" smtClean="0">
                <a:latin typeface="Garamond"/>
                <a:ea typeface="ＭＳ Ｐゴシック" pitchFamily="34" charset="-128"/>
                <a:cs typeface="Garamond"/>
              </a:rPr>
              <a:t> </a:t>
            </a:r>
            <a:endParaRPr lang="es-ES_tradnl" sz="2000" noProof="0" dirty="0" smtClean="0">
              <a:latin typeface="Garamond"/>
              <a:ea typeface="ＭＳ Ｐゴシック" pitchFamily="34" charset="-128"/>
              <a:cs typeface="Garamond"/>
            </a:endParaRPr>
          </a:p>
          <a:p>
            <a:pPr algn="ctr" eaLnBrk="1" hangingPunct="1">
              <a:lnSpc>
                <a:spcPct val="90000"/>
              </a:lnSpc>
              <a:buFontTx/>
              <a:buNone/>
            </a:pPr>
            <a:r>
              <a:rPr lang="es-ES_tradnl" sz="2400" noProof="0" dirty="0" smtClean="0">
                <a:latin typeface="Garamond"/>
                <a:ea typeface="ＭＳ Ｐゴシック" pitchFamily="34" charset="-128"/>
                <a:cs typeface="Garamond"/>
              </a:rPr>
              <a:t> 	Dos de cuatro personas :  </a:t>
            </a:r>
            <a:r>
              <a:rPr lang="es-ES_tradnl" sz="2400" b="1" noProof="0" dirty="0" smtClean="0">
                <a:solidFill>
                  <a:srgbClr val="D31B09"/>
                </a:solidFill>
                <a:latin typeface="Garamond"/>
                <a:ea typeface="ＭＳ Ｐゴシック" pitchFamily="34" charset="-128"/>
                <a:cs typeface="Garamond"/>
              </a:rPr>
              <a:t>H = 1/2</a:t>
            </a:r>
          </a:p>
        </p:txBody>
      </p:sp>
      <p:graphicFrame>
        <p:nvGraphicFramePr>
          <p:cNvPr id="34820" name="Object 5"/>
          <p:cNvGraphicFramePr>
            <a:graphicFrameLocks noChangeAspect="1"/>
          </p:cNvGraphicFramePr>
          <p:nvPr/>
        </p:nvGraphicFramePr>
        <p:xfrm>
          <a:off x="2743200" y="2587625"/>
          <a:ext cx="3279775" cy="1831975"/>
        </p:xfrm>
        <a:graphic>
          <a:graphicData uri="http://schemas.openxmlformats.org/presentationml/2006/ole">
            <mc:AlternateContent xmlns:mc="http://schemas.openxmlformats.org/markup-compatibility/2006">
              <mc:Choice xmlns:v="urn:schemas-microsoft-com:vml" Requires="v">
                <p:oleObj spid="_x0000_s89106" name="Equation" r:id="rId4" imgW="1638093" imgH="914400" progId="Equation.3">
                  <p:embed/>
                </p:oleObj>
              </mc:Choice>
              <mc:Fallback>
                <p:oleObj name="Equation" r:id="rId4" imgW="1638093" imgH="914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2587625"/>
                        <a:ext cx="3279775" cy="1831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0" y="260648"/>
            <a:ext cx="9144000" cy="764704"/>
          </a:xfrm>
        </p:spPr>
        <p:txBody>
          <a:bodyPr/>
          <a:lstStyle/>
          <a:p>
            <a:pPr eaLnBrk="1" hangingPunct="1"/>
            <a:r>
              <a:rPr lang="es-ES" sz="4000" b="1" dirty="0" smtClean="0">
                <a:solidFill>
                  <a:srgbClr val="800000"/>
                </a:solidFill>
                <a:latin typeface="Garamond"/>
                <a:ea typeface="ＭＳ Ｐゴシック" pitchFamily="34" charset="-128"/>
                <a:cs typeface="Garamond"/>
              </a:rPr>
              <a:t>Crítica </a:t>
            </a:r>
          </a:p>
        </p:txBody>
      </p:sp>
      <p:sp>
        <p:nvSpPr>
          <p:cNvPr id="1028" name="Rectangle 3"/>
          <p:cNvSpPr>
            <a:spLocks noGrp="1" noChangeArrowheads="1"/>
          </p:cNvSpPr>
          <p:nvPr>
            <p:ph type="body" idx="1"/>
          </p:nvPr>
        </p:nvSpPr>
        <p:spPr>
          <a:xfrm>
            <a:off x="0" y="1219200"/>
            <a:ext cx="9144000" cy="5638800"/>
          </a:xfrm>
        </p:spPr>
        <p:txBody>
          <a:bodyPr/>
          <a:lstStyle/>
          <a:p>
            <a:pPr algn="ctr" eaLnBrk="1" hangingPunct="1">
              <a:lnSpc>
                <a:spcPct val="90000"/>
              </a:lnSpc>
              <a:buFontTx/>
              <a:buNone/>
            </a:pPr>
            <a:r>
              <a:rPr lang="es-ES" sz="2400" dirty="0" smtClean="0">
                <a:solidFill>
                  <a:srgbClr val="800000"/>
                </a:solidFill>
                <a:latin typeface="Garamond"/>
                <a:ea typeface="ＭＳ Ｐゴシック" pitchFamily="34" charset="-128"/>
                <a:cs typeface="Garamond"/>
              </a:rPr>
              <a:t> Suponga que el número de privaciones aumenta para 2 personas</a:t>
            </a: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solidFill>
                  <a:schemeClr val="tx1">
                    <a:lumMod val="50000"/>
                    <a:lumOff val="50000"/>
                  </a:schemeClr>
                </a:solidFill>
                <a:latin typeface="Garamond"/>
                <a:ea typeface="ＭＳ Ｐゴシック" pitchFamily="34" charset="-128"/>
                <a:cs typeface="Garamond"/>
              </a:rPr>
              <a:t>				               Dimensiones</a:t>
            </a:r>
            <a:r>
              <a:rPr lang="es-ES" sz="2400" dirty="0" smtClean="0">
                <a:solidFill>
                  <a:schemeClr val="bg2"/>
                </a:solidFill>
                <a:latin typeface="Garamond"/>
                <a:ea typeface="ＭＳ Ｐゴシック" pitchFamily="34" charset="-128"/>
                <a:cs typeface="Garamond"/>
              </a:rPr>
              <a:t>	 </a:t>
            </a:r>
            <a:r>
              <a:rPr lang="es-ES" sz="2400" i="1" dirty="0" smtClean="0">
                <a:latin typeface="Garamond"/>
                <a:ea typeface="ＭＳ Ｐゴシック" pitchFamily="34" charset="-128"/>
                <a:cs typeface="Garamond"/>
              </a:rPr>
              <a:t>c(k)</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lvl="1">
              <a:spcBef>
                <a:spcPct val="0"/>
              </a:spcBef>
              <a:buFontTx/>
              <a:buNone/>
            </a:pPr>
            <a:r>
              <a:rPr lang="es-ES" sz="2400" dirty="0" smtClean="0">
                <a:latin typeface="Garamond"/>
                <a:ea typeface="ＭＳ Ｐゴシック" pitchFamily="34" charset="-128"/>
                <a:cs typeface="Garamond"/>
              </a:rPr>
              <a:t> </a:t>
            </a:r>
            <a:endParaRPr lang="es-ES" sz="2000" dirty="0" smtClean="0">
              <a:latin typeface="Garamond"/>
              <a:ea typeface="ＭＳ Ｐゴシック" pitchFamily="34" charset="-128"/>
              <a:cs typeface="Garamond"/>
            </a:endParaRPr>
          </a:p>
          <a:p>
            <a:pPr algn="ctr" eaLnBrk="1" hangingPunct="1">
              <a:lnSpc>
                <a:spcPct val="90000"/>
              </a:lnSpc>
              <a:buFontTx/>
              <a:buNone/>
            </a:pPr>
            <a:r>
              <a:rPr lang="es-ES" sz="2400" dirty="0" smtClean="0">
                <a:latin typeface="Garamond"/>
                <a:ea typeface="ＭＳ Ｐゴシック" pitchFamily="34" charset="-128"/>
                <a:cs typeface="Garamond"/>
              </a:rPr>
              <a:t> 	Dos personas pobres de un total de cuatro:  </a:t>
            </a:r>
            <a:r>
              <a:rPr lang="es-ES" sz="2400" b="1" dirty="0" smtClean="0">
                <a:solidFill>
                  <a:srgbClr val="D31B09"/>
                </a:solidFill>
                <a:latin typeface="Garamond"/>
                <a:ea typeface="ＭＳ Ｐゴシック" pitchFamily="34" charset="-128"/>
                <a:cs typeface="Garamond"/>
              </a:rPr>
              <a:t>H = 1/2</a:t>
            </a:r>
          </a:p>
          <a:p>
            <a:pPr algn="ctr" eaLnBrk="1" hangingPunct="1">
              <a:lnSpc>
                <a:spcPct val="90000"/>
              </a:lnSpc>
              <a:buFontTx/>
              <a:buNone/>
            </a:pPr>
            <a:r>
              <a:rPr lang="es-ES" sz="2400" b="1" dirty="0" smtClean="0">
                <a:solidFill>
                  <a:srgbClr val="D31B09"/>
                </a:solidFill>
                <a:latin typeface="Garamond"/>
                <a:ea typeface="ＭＳ Ｐゴシック" pitchFamily="34" charset="-128"/>
                <a:cs typeface="Garamond"/>
              </a:rPr>
              <a:t>	   </a:t>
            </a:r>
            <a:r>
              <a:rPr lang="es-ES" sz="2400" b="1" dirty="0" smtClean="0">
                <a:latin typeface="Garamond"/>
                <a:ea typeface="ＭＳ Ｐゴシック" pitchFamily="34" charset="-128"/>
                <a:cs typeface="Garamond"/>
              </a:rPr>
              <a:t>No hay cambio!</a:t>
            </a:r>
          </a:p>
          <a:p>
            <a:pPr algn="ctr" eaLnBrk="1" hangingPunct="1">
              <a:lnSpc>
                <a:spcPct val="90000"/>
              </a:lnSpc>
              <a:buFontTx/>
              <a:buNone/>
            </a:pPr>
            <a:r>
              <a:rPr lang="es-ES" sz="2400" b="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Viola la ‘</a:t>
            </a:r>
            <a:r>
              <a:rPr lang="es-ES" sz="2400" dirty="0" err="1" smtClean="0">
                <a:latin typeface="Garamond"/>
                <a:ea typeface="ＭＳ Ｐゴシック" pitchFamily="34" charset="-128"/>
                <a:cs typeface="Garamond"/>
              </a:rPr>
              <a:t>monotonicidad</a:t>
            </a:r>
            <a:r>
              <a:rPr lang="es-ES" sz="2400" dirty="0" smtClean="0">
                <a:latin typeface="Garamond"/>
                <a:ea typeface="ＭＳ Ｐゴシック" pitchFamily="34" charset="-128"/>
                <a:cs typeface="Garamond"/>
              </a:rPr>
              <a:t> dimensional’</a:t>
            </a:r>
            <a:endParaRPr lang="es-ES" sz="2400" b="1" dirty="0" smtClean="0">
              <a:solidFill>
                <a:srgbClr val="D31B09"/>
              </a:solidFill>
              <a:latin typeface="Garamond"/>
              <a:ea typeface="ＭＳ Ｐゴシック" pitchFamily="34" charset="-128"/>
              <a:cs typeface="Garamond"/>
            </a:endParaRPr>
          </a:p>
        </p:txBody>
      </p:sp>
      <p:graphicFrame>
        <p:nvGraphicFramePr>
          <p:cNvPr id="1026" name="Object 2"/>
          <p:cNvGraphicFramePr>
            <a:graphicFrameLocks noChangeAspect="1"/>
          </p:cNvGraphicFramePr>
          <p:nvPr/>
        </p:nvGraphicFramePr>
        <p:xfrm>
          <a:off x="2643188" y="2565400"/>
          <a:ext cx="3279775" cy="1831975"/>
        </p:xfrm>
        <a:graphic>
          <a:graphicData uri="http://schemas.openxmlformats.org/presentationml/2006/ole">
            <mc:AlternateContent xmlns:mc="http://schemas.openxmlformats.org/markup-compatibility/2006">
              <mc:Choice xmlns:v="urn:schemas-microsoft-com:vml" Requires="v">
                <p:oleObj spid="_x0000_s91154" name="Equation" r:id="rId4" imgW="1638093" imgH="914400" progId="Equation.3">
                  <p:embed/>
                </p:oleObj>
              </mc:Choice>
              <mc:Fallback>
                <p:oleObj name="Equation" r:id="rId4" imgW="1638093" imgH="914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3188" y="2565400"/>
                        <a:ext cx="3279775" cy="1831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07504" y="260648"/>
            <a:ext cx="9144000" cy="764704"/>
          </a:xfrm>
        </p:spPr>
        <p:txBody>
          <a:bodyPr/>
          <a:lstStyle/>
          <a:p>
            <a:pPr eaLnBrk="1" hangingPunct="1"/>
            <a:r>
              <a:rPr lang="es-ES" sz="4000" b="1" dirty="0" smtClean="0">
                <a:solidFill>
                  <a:srgbClr val="800000"/>
                </a:solidFill>
                <a:latin typeface="Garamond"/>
                <a:ea typeface="ＭＳ Ｐゴシック" pitchFamily="34" charset="-128"/>
                <a:cs typeface="Garamond"/>
              </a:rPr>
              <a:t>Agregación </a:t>
            </a:r>
          </a:p>
        </p:txBody>
      </p:sp>
      <p:sp>
        <p:nvSpPr>
          <p:cNvPr id="2052" name="Rectangle 3"/>
          <p:cNvSpPr>
            <a:spLocks noGrp="1" noChangeArrowheads="1"/>
          </p:cNvSpPr>
          <p:nvPr>
            <p:ph type="body" idx="1"/>
          </p:nvPr>
        </p:nvSpPr>
        <p:spPr>
          <a:xfrm>
            <a:off x="685800" y="1219200"/>
            <a:ext cx="7924800" cy="5638800"/>
          </a:xfrm>
        </p:spPr>
        <p:txBody>
          <a:bodyPr/>
          <a:lstStyle/>
          <a:p>
            <a:pPr algn="ctr" eaLnBrk="1" hangingPunct="1">
              <a:lnSpc>
                <a:spcPct val="90000"/>
              </a:lnSpc>
              <a:buFontTx/>
              <a:buNone/>
            </a:pPr>
            <a:r>
              <a:rPr lang="es-ES" sz="2400" dirty="0" smtClean="0">
                <a:solidFill>
                  <a:srgbClr val="800000"/>
                </a:solidFill>
                <a:latin typeface="Garamond"/>
                <a:ea typeface="ＭＳ Ｐゴシック" pitchFamily="34" charset="-128"/>
                <a:cs typeface="Garamond"/>
              </a:rPr>
              <a:t> Regresemos a la matriz </a:t>
            </a:r>
            <a:r>
              <a:rPr lang="es-ES" sz="2400" dirty="0" smtClean="0">
                <a:solidFill>
                  <a:srgbClr val="800000"/>
                </a:solidFill>
                <a:latin typeface="Garamond"/>
                <a:ea typeface="ＭＳ Ｐゴシック" pitchFamily="34" charset="-128"/>
                <a:cs typeface="Garamond"/>
              </a:rPr>
              <a:t>original (ya censurada)</a:t>
            </a:r>
            <a:endParaRPr lang="es-ES" sz="2400" dirty="0" smtClean="0">
              <a:solidFill>
                <a:srgbClr val="800000"/>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solidFill>
                  <a:schemeClr val="tx1">
                    <a:lumMod val="50000"/>
                    <a:lumOff val="50000"/>
                  </a:schemeClr>
                </a:solidFill>
                <a:latin typeface="Garamond"/>
                <a:ea typeface="ＭＳ Ｐゴシック" pitchFamily="34" charset="-128"/>
                <a:cs typeface="Garamond"/>
              </a:rPr>
              <a:t>				     Dimensiones</a:t>
            </a:r>
            <a:r>
              <a:rPr lang="es-ES" sz="2400" dirty="0" smtClean="0">
                <a:solidFill>
                  <a:schemeClr val="bg2"/>
                </a:solidFill>
                <a:latin typeface="Garamond"/>
                <a:ea typeface="ＭＳ Ｐゴシック" pitchFamily="34" charset="-128"/>
                <a:cs typeface="Garamond"/>
              </a:rPr>
              <a:t>     </a:t>
            </a:r>
            <a:r>
              <a:rPr lang="es-ES" sz="2400" i="1" dirty="0" smtClean="0">
                <a:latin typeface="Garamond"/>
                <a:ea typeface="ＭＳ Ｐゴシック" pitchFamily="34" charset="-128"/>
                <a:cs typeface="Garamond"/>
              </a:rPr>
              <a:t>c(k)</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chemeClr val="tx1">
                    <a:lumMod val="50000"/>
                    <a:lumOff val="50000"/>
                  </a:schemeClr>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lvl="1">
              <a:spcBef>
                <a:spcPct val="0"/>
              </a:spcBef>
              <a:buFontTx/>
              <a:buNone/>
            </a:pPr>
            <a:r>
              <a:rPr lang="es-ES" sz="2400" dirty="0" smtClean="0">
                <a:latin typeface="Garamond"/>
                <a:ea typeface="ＭＳ Ｐゴシック" pitchFamily="34" charset="-128"/>
                <a:cs typeface="Garamond"/>
              </a:rPr>
              <a:t> </a:t>
            </a:r>
            <a:endParaRPr lang="es-ES" sz="20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endParaRPr lang="es-ES" sz="2400" b="1" dirty="0" smtClean="0">
              <a:solidFill>
                <a:srgbClr val="D31B09"/>
              </a:solidFill>
              <a:latin typeface="Garamond"/>
              <a:ea typeface="ＭＳ Ｐゴシック" pitchFamily="34" charset="-128"/>
              <a:cs typeface="Garamond"/>
            </a:endParaRPr>
          </a:p>
        </p:txBody>
      </p:sp>
      <p:graphicFrame>
        <p:nvGraphicFramePr>
          <p:cNvPr id="2050" name="Object 5"/>
          <p:cNvGraphicFramePr>
            <a:graphicFrameLocks noChangeAspect="1"/>
          </p:cNvGraphicFramePr>
          <p:nvPr/>
        </p:nvGraphicFramePr>
        <p:xfrm>
          <a:off x="2743200" y="2587625"/>
          <a:ext cx="3279775" cy="1831975"/>
        </p:xfrm>
        <a:graphic>
          <a:graphicData uri="http://schemas.openxmlformats.org/presentationml/2006/ole">
            <mc:AlternateContent xmlns:mc="http://schemas.openxmlformats.org/markup-compatibility/2006">
              <mc:Choice xmlns:v="urn:schemas-microsoft-com:vml" Requires="v">
                <p:oleObj spid="_x0000_s92178" name="Equation" r:id="rId4" imgW="1638093" imgH="914400" progId="Equation.3">
                  <p:embed/>
                </p:oleObj>
              </mc:Choice>
              <mc:Fallback>
                <p:oleObj name="Equation" r:id="rId4" imgW="1638093" imgH="914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2587625"/>
                        <a:ext cx="3279775" cy="1831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04800" y="188640"/>
            <a:ext cx="8839200" cy="764704"/>
          </a:xfrm>
        </p:spPr>
        <p:txBody>
          <a:bodyPr/>
          <a:lstStyle/>
          <a:p>
            <a:pPr eaLnBrk="1" hangingPunct="1"/>
            <a:r>
              <a:rPr lang="en-US" sz="4000" b="1" dirty="0" err="1" smtClean="0">
                <a:solidFill>
                  <a:srgbClr val="800000"/>
                </a:solidFill>
                <a:latin typeface="Garamond"/>
                <a:ea typeface="ＭＳ Ｐゴシック" pitchFamily="34" charset="-128"/>
                <a:cs typeface="Garamond"/>
              </a:rPr>
              <a:t>Agregación</a:t>
            </a:r>
            <a:endParaRPr lang="en-US" sz="4000" b="1" dirty="0" smtClean="0">
              <a:solidFill>
                <a:srgbClr val="800000"/>
              </a:solidFill>
              <a:latin typeface="Garamond"/>
              <a:ea typeface="ＭＳ Ｐゴシック" pitchFamily="34" charset="-128"/>
              <a:cs typeface="Garamond"/>
            </a:endParaRPr>
          </a:p>
        </p:txBody>
      </p:sp>
      <p:sp>
        <p:nvSpPr>
          <p:cNvPr id="4100" name="Rectangle 3"/>
          <p:cNvSpPr>
            <a:spLocks noGrp="1" noChangeArrowheads="1"/>
          </p:cNvSpPr>
          <p:nvPr>
            <p:ph type="body" idx="1"/>
          </p:nvPr>
        </p:nvSpPr>
        <p:spPr>
          <a:xfrm>
            <a:off x="611560" y="103056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 Necesitamos aumentar </a:t>
            </a:r>
            <a:r>
              <a:rPr lang="es-ES" sz="2400" dirty="0" smtClean="0">
                <a:latin typeface="Garamond"/>
                <a:ea typeface="ＭＳ Ｐゴシック" pitchFamily="34" charset="-128"/>
                <a:cs typeface="Garamond"/>
              </a:rPr>
              <a:t>información: </a:t>
            </a:r>
            <a:r>
              <a:rPr lang="es-ES" sz="2400" dirty="0" smtClean="0">
                <a:latin typeface="Garamond"/>
                <a:ea typeface="ＭＳ Ｐゴシック" pitchFamily="34" charset="-128"/>
                <a:cs typeface="Garamond"/>
              </a:rPr>
              <a:t>% de privaciones entre los pobres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a:latin typeface="Garamond"/>
                <a:ea typeface="ＭＳ Ｐゴシック" pitchFamily="34" charset="-128"/>
                <a:cs typeface="Garamond"/>
              </a:rPr>
              <a:t> </a:t>
            </a:r>
            <a:r>
              <a:rPr lang="es-ES" sz="2400" dirty="0" smtClean="0">
                <a:latin typeface="Garamond"/>
                <a:ea typeface="ＭＳ Ｐゴシック" pitchFamily="34" charset="-128"/>
                <a:cs typeface="Garamond"/>
              </a:rPr>
              <a:t>       Dominios 	</a:t>
            </a:r>
            <a:r>
              <a:rPr lang="es-ES" sz="2400" i="1" dirty="0" smtClean="0">
                <a:latin typeface="Garamond"/>
                <a:ea typeface="ＭＳ Ｐゴシック" pitchFamily="34" charset="-128"/>
                <a:cs typeface="Garamond"/>
              </a:rPr>
              <a:t>c(k)   c(k)/d</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lvl="1">
              <a:spcBef>
                <a:spcPct val="0"/>
              </a:spcBef>
              <a:buFontTx/>
              <a:buNone/>
            </a:pPr>
            <a:r>
              <a:rPr lang="es-ES" sz="2400" dirty="0" smtClean="0">
                <a:latin typeface="Garamond"/>
                <a:ea typeface="ＭＳ Ｐゴシック" pitchFamily="34" charset="-128"/>
                <a:cs typeface="Garamond"/>
              </a:rPr>
              <a:t> </a:t>
            </a:r>
            <a:endParaRPr lang="es-ES" sz="20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p:txBody>
      </p:sp>
      <p:graphicFrame>
        <p:nvGraphicFramePr>
          <p:cNvPr id="4098" name="Object 2"/>
          <p:cNvGraphicFramePr>
            <a:graphicFrameLocks noChangeAspect="1"/>
          </p:cNvGraphicFramePr>
          <p:nvPr/>
        </p:nvGraphicFramePr>
        <p:xfrm>
          <a:off x="1835696" y="2708920"/>
          <a:ext cx="4908550" cy="1933575"/>
        </p:xfrm>
        <a:graphic>
          <a:graphicData uri="http://schemas.openxmlformats.org/presentationml/2006/ole">
            <mc:AlternateContent xmlns:mc="http://schemas.openxmlformats.org/markup-compatibility/2006">
              <mc:Choice xmlns:v="urn:schemas-microsoft-com:vml" Requires="v">
                <p:oleObj spid="_x0000_s94226" name="Equation" r:id="rId4" imgW="2450151" imgH="965078" progId="Equation.3">
                  <p:embed/>
                </p:oleObj>
              </mc:Choice>
              <mc:Fallback>
                <p:oleObj name="Equation" r:id="rId4" imgW="2450151"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696" y="2708920"/>
                        <a:ext cx="49085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a:xfrm>
            <a:off x="685800" y="115888"/>
            <a:ext cx="7772400" cy="1143000"/>
          </a:xfrm>
        </p:spPr>
        <p:txBody>
          <a:bodyPr/>
          <a:lstStyle/>
          <a:p>
            <a:pPr algn="l"/>
            <a:r>
              <a:rPr lang="en-GB" b="1" dirty="0" err="1" smtClean="0">
                <a:solidFill>
                  <a:srgbClr val="800000"/>
                </a:solidFill>
                <a:latin typeface="Garamond" pitchFamily="18" charset="0"/>
              </a:rPr>
              <a:t>Desafío</a:t>
            </a:r>
            <a:endParaRPr lang="en-US" sz="5400" b="1" dirty="0" smtClean="0">
              <a:solidFill>
                <a:srgbClr val="800000"/>
              </a:solidFill>
              <a:latin typeface="Garamond" pitchFamily="18" charset="0"/>
            </a:endParaRPr>
          </a:p>
        </p:txBody>
      </p:sp>
      <p:sp>
        <p:nvSpPr>
          <p:cNvPr id="16388" name="Content Placeholder 2"/>
          <p:cNvSpPr>
            <a:spLocks noGrp="1"/>
          </p:cNvSpPr>
          <p:nvPr>
            <p:ph idx="1"/>
          </p:nvPr>
        </p:nvSpPr>
        <p:spPr>
          <a:xfrm>
            <a:off x="685800" y="836712"/>
            <a:ext cx="8134672" cy="5832648"/>
          </a:xfrm>
        </p:spPr>
        <p:txBody>
          <a:bodyPr/>
          <a:lstStyle/>
          <a:p>
            <a:r>
              <a:rPr lang="en-US" sz="2600" dirty="0" smtClean="0">
                <a:latin typeface="Garamond" pitchFamily="18" charset="0"/>
              </a:rPr>
              <a:t>Un </a:t>
            </a:r>
            <a:r>
              <a:rPr lang="en-US" sz="2600" dirty="0" err="1" smtClean="0">
                <a:latin typeface="Garamond" pitchFamily="18" charset="0"/>
              </a:rPr>
              <a:t>gobierno</a:t>
            </a:r>
            <a:r>
              <a:rPr lang="en-US" sz="2600" dirty="0" smtClean="0">
                <a:latin typeface="Garamond" pitchFamily="18" charset="0"/>
              </a:rPr>
              <a:t> </a:t>
            </a:r>
            <a:r>
              <a:rPr lang="en-US" sz="2600" dirty="0" err="1" smtClean="0">
                <a:latin typeface="Garamond" pitchFamily="18" charset="0"/>
              </a:rPr>
              <a:t>desearía</a:t>
            </a:r>
            <a:r>
              <a:rPr lang="en-US" sz="2600" dirty="0" smtClean="0">
                <a:latin typeface="Garamond" pitchFamily="18" charset="0"/>
              </a:rPr>
              <a:t> </a:t>
            </a:r>
            <a:r>
              <a:rPr lang="en-US" sz="2600" dirty="0" err="1" smtClean="0">
                <a:latin typeface="Garamond" pitchFamily="18" charset="0"/>
              </a:rPr>
              <a:t>crear</a:t>
            </a:r>
            <a:r>
              <a:rPr lang="en-US" sz="2600" dirty="0" smtClean="0">
                <a:latin typeface="Garamond" pitchFamily="18" charset="0"/>
              </a:rPr>
              <a:t> un </a:t>
            </a:r>
            <a:r>
              <a:rPr lang="en-US" sz="2600" dirty="0" err="1" smtClean="0">
                <a:latin typeface="Garamond" pitchFamily="18" charset="0"/>
              </a:rPr>
              <a:t>indice</a:t>
            </a:r>
            <a:r>
              <a:rPr lang="en-US" sz="2600" dirty="0" smtClean="0">
                <a:latin typeface="Garamond" pitchFamily="18" charset="0"/>
              </a:rPr>
              <a:t> </a:t>
            </a:r>
            <a:r>
              <a:rPr lang="en-US" sz="2600" dirty="0" err="1" smtClean="0">
                <a:latin typeface="Garamond" pitchFamily="18" charset="0"/>
              </a:rPr>
              <a:t>oficial</a:t>
            </a:r>
            <a:r>
              <a:rPr lang="en-US" sz="2600" dirty="0" smtClean="0">
                <a:latin typeface="Garamond" pitchFamily="18" charset="0"/>
              </a:rPr>
              <a:t> de </a:t>
            </a:r>
            <a:r>
              <a:rPr lang="en-US" sz="2600" dirty="0" err="1" smtClean="0">
                <a:latin typeface="Garamond" pitchFamily="18" charset="0"/>
              </a:rPr>
              <a:t>pobreza</a:t>
            </a:r>
            <a:r>
              <a:rPr lang="en-US" sz="2600" dirty="0" smtClean="0">
                <a:latin typeface="Garamond" pitchFamily="18" charset="0"/>
              </a:rPr>
              <a:t> multidimensional </a:t>
            </a:r>
          </a:p>
          <a:p>
            <a:pPr>
              <a:buNone/>
            </a:pPr>
            <a:r>
              <a:rPr lang="es-ES" sz="2600" b="1" dirty="0" smtClean="0">
                <a:latin typeface="Garamond" pitchFamily="18" charset="0"/>
              </a:rPr>
              <a:t>Desiderata</a:t>
            </a:r>
          </a:p>
          <a:p>
            <a:r>
              <a:rPr lang="en-US" sz="2600" dirty="0" err="1" smtClean="0">
                <a:latin typeface="Garamond" pitchFamily="18" charset="0"/>
              </a:rPr>
              <a:t>Debe</a:t>
            </a:r>
            <a:r>
              <a:rPr lang="en-US" sz="2600" dirty="0" smtClean="0">
                <a:latin typeface="Garamond" pitchFamily="18" charset="0"/>
              </a:rPr>
              <a:t> ser </a:t>
            </a:r>
            <a:r>
              <a:rPr lang="en-US" sz="2600" dirty="0" err="1" smtClean="0">
                <a:latin typeface="Garamond" pitchFamily="18" charset="0"/>
              </a:rPr>
              <a:t>facil</a:t>
            </a:r>
            <a:r>
              <a:rPr lang="en-US" sz="2600" dirty="0" smtClean="0">
                <a:latin typeface="Garamond" pitchFamily="18" charset="0"/>
              </a:rPr>
              <a:t> de </a:t>
            </a:r>
            <a:r>
              <a:rPr lang="en-US" sz="2600" dirty="0" err="1" smtClean="0">
                <a:latin typeface="Garamond" pitchFamily="18" charset="0"/>
              </a:rPr>
              <a:t>entender</a:t>
            </a:r>
            <a:r>
              <a:rPr lang="en-US" sz="2600" dirty="0" smtClean="0">
                <a:latin typeface="Garamond" pitchFamily="18" charset="0"/>
              </a:rPr>
              <a:t> y </a:t>
            </a:r>
            <a:r>
              <a:rPr lang="en-US" sz="2600" dirty="0" err="1" smtClean="0">
                <a:latin typeface="Garamond" pitchFamily="18" charset="0"/>
              </a:rPr>
              <a:t>describir</a:t>
            </a:r>
            <a:endParaRPr lang="en-US" sz="2600" dirty="0" smtClean="0">
              <a:latin typeface="Garamond" pitchFamily="18" charset="0"/>
            </a:endParaRPr>
          </a:p>
          <a:p>
            <a:r>
              <a:rPr lang="en-US" sz="2600" dirty="0" err="1" smtClean="0">
                <a:latin typeface="Garamond" pitchFamily="18" charset="0"/>
              </a:rPr>
              <a:t>Debe</a:t>
            </a:r>
            <a:r>
              <a:rPr lang="en-US" sz="2600" dirty="0" smtClean="0">
                <a:latin typeface="Garamond" pitchFamily="18" charset="0"/>
              </a:rPr>
              <a:t> </a:t>
            </a:r>
            <a:r>
              <a:rPr lang="en-US" sz="2600" dirty="0" err="1" smtClean="0">
                <a:latin typeface="Garamond" pitchFamily="18" charset="0"/>
              </a:rPr>
              <a:t>estar</a:t>
            </a:r>
            <a:r>
              <a:rPr lang="en-US" sz="2600" dirty="0" smtClean="0">
                <a:latin typeface="Garamond" pitchFamily="18" charset="0"/>
              </a:rPr>
              <a:t> de </a:t>
            </a:r>
            <a:r>
              <a:rPr lang="en-US" sz="2600" dirty="0" err="1" smtClean="0">
                <a:latin typeface="Garamond" pitchFamily="18" charset="0"/>
              </a:rPr>
              <a:t>acuerdo</a:t>
            </a:r>
            <a:r>
              <a:rPr lang="en-US" sz="2600" dirty="0" smtClean="0">
                <a:latin typeface="Garamond" pitchFamily="18" charset="0"/>
              </a:rPr>
              <a:t> con </a:t>
            </a:r>
            <a:r>
              <a:rPr lang="en-US" sz="2600" dirty="0" err="1" smtClean="0">
                <a:latin typeface="Garamond" pitchFamily="18" charset="0"/>
              </a:rPr>
              <a:t>nociones</a:t>
            </a:r>
            <a:r>
              <a:rPr lang="en-US" sz="2600" dirty="0" smtClean="0">
                <a:latin typeface="Garamond" pitchFamily="18" charset="0"/>
              </a:rPr>
              <a:t> de </a:t>
            </a:r>
            <a:r>
              <a:rPr lang="en-US" sz="2600" dirty="0" err="1" smtClean="0">
                <a:latin typeface="Garamond" pitchFamily="18" charset="0"/>
              </a:rPr>
              <a:t>pobreza</a:t>
            </a:r>
            <a:r>
              <a:rPr lang="en-US" sz="2600" dirty="0" smtClean="0">
                <a:latin typeface="Garamond" pitchFamily="18" charset="0"/>
              </a:rPr>
              <a:t> de “</a:t>
            </a:r>
            <a:r>
              <a:rPr lang="en-US" sz="2600" dirty="0" err="1" smtClean="0">
                <a:latin typeface="Garamond" pitchFamily="18" charset="0"/>
              </a:rPr>
              <a:t>sentido</a:t>
            </a:r>
            <a:r>
              <a:rPr lang="en-US" sz="2600" dirty="0" smtClean="0">
                <a:latin typeface="Garamond" pitchFamily="18" charset="0"/>
              </a:rPr>
              <a:t> </a:t>
            </a:r>
            <a:r>
              <a:rPr lang="en-US" sz="2600" dirty="0" err="1" smtClean="0">
                <a:latin typeface="Garamond" pitchFamily="18" charset="0"/>
              </a:rPr>
              <a:t>común</a:t>
            </a:r>
            <a:r>
              <a:rPr lang="en-US" sz="2600" dirty="0" smtClean="0">
                <a:latin typeface="Garamond" pitchFamily="18" charset="0"/>
              </a:rPr>
              <a:t>”</a:t>
            </a:r>
          </a:p>
          <a:p>
            <a:r>
              <a:rPr lang="en-US" sz="2600" dirty="0" err="1" smtClean="0">
                <a:latin typeface="Garamond" pitchFamily="18" charset="0"/>
              </a:rPr>
              <a:t>Debe</a:t>
            </a:r>
            <a:r>
              <a:rPr lang="en-US" sz="2600" dirty="0" smtClean="0">
                <a:latin typeface="Garamond" pitchFamily="18" charset="0"/>
              </a:rPr>
              <a:t> </a:t>
            </a:r>
            <a:r>
              <a:rPr lang="en-US" sz="2600" dirty="0" err="1" smtClean="0">
                <a:latin typeface="Garamond" pitchFamily="18" charset="0"/>
              </a:rPr>
              <a:t>permitir</a:t>
            </a:r>
            <a:r>
              <a:rPr lang="en-US" sz="2600" dirty="0" smtClean="0">
                <a:latin typeface="Garamond" pitchFamily="18" charset="0"/>
              </a:rPr>
              <a:t> </a:t>
            </a:r>
            <a:r>
              <a:rPr lang="en-US" sz="2600" dirty="0" err="1" smtClean="0">
                <a:latin typeface="Garamond" pitchFamily="18" charset="0"/>
              </a:rPr>
              <a:t>focalizar</a:t>
            </a:r>
            <a:r>
              <a:rPr lang="en-US" sz="2600" dirty="0" smtClean="0">
                <a:latin typeface="Garamond" pitchFamily="18" charset="0"/>
              </a:rPr>
              <a:t> </a:t>
            </a:r>
            <a:r>
              <a:rPr lang="en-US" sz="2600" dirty="0" err="1" smtClean="0">
                <a:latin typeface="Garamond" pitchFamily="18" charset="0"/>
              </a:rPr>
              <a:t>programas</a:t>
            </a:r>
            <a:r>
              <a:rPr lang="en-US" sz="2600" dirty="0" smtClean="0">
                <a:latin typeface="Garamond" pitchFamily="18" charset="0"/>
              </a:rPr>
              <a:t> de </a:t>
            </a:r>
            <a:r>
              <a:rPr lang="en-US" sz="2600" dirty="0" err="1" smtClean="0">
                <a:latin typeface="Garamond" pitchFamily="18" charset="0"/>
              </a:rPr>
              <a:t>reduccion</a:t>
            </a:r>
            <a:r>
              <a:rPr lang="en-US" sz="2600" dirty="0" smtClean="0">
                <a:latin typeface="Garamond" pitchFamily="18" charset="0"/>
              </a:rPr>
              <a:t> de </a:t>
            </a:r>
            <a:r>
              <a:rPr lang="en-US" sz="2600" dirty="0" err="1" smtClean="0">
                <a:latin typeface="Garamond" pitchFamily="18" charset="0"/>
              </a:rPr>
              <a:t>pobreza</a:t>
            </a:r>
            <a:r>
              <a:rPr lang="en-US" sz="2600" dirty="0" smtClean="0">
                <a:latin typeface="Garamond" pitchFamily="18" charset="0"/>
              </a:rPr>
              <a:t>, </a:t>
            </a:r>
            <a:r>
              <a:rPr lang="en-US" sz="2600" dirty="0" err="1" smtClean="0">
                <a:latin typeface="Garamond" pitchFamily="18" charset="0"/>
              </a:rPr>
              <a:t>monitorear</a:t>
            </a:r>
            <a:r>
              <a:rPr lang="en-US" sz="2600" dirty="0" smtClean="0">
                <a:latin typeface="Garamond" pitchFamily="18" charset="0"/>
              </a:rPr>
              <a:t> </a:t>
            </a:r>
            <a:r>
              <a:rPr lang="en-US" sz="2600" dirty="0" err="1" smtClean="0">
                <a:latin typeface="Garamond" pitchFamily="18" charset="0"/>
              </a:rPr>
              <a:t>cambios</a:t>
            </a:r>
            <a:r>
              <a:rPr lang="en-US" sz="2600" dirty="0" smtClean="0">
                <a:latin typeface="Garamond" pitchFamily="18" charset="0"/>
              </a:rPr>
              <a:t> y </a:t>
            </a:r>
            <a:r>
              <a:rPr lang="en-US" sz="2600" dirty="0" err="1" smtClean="0">
                <a:latin typeface="Garamond" pitchFamily="18" charset="0"/>
              </a:rPr>
              <a:t>guiar</a:t>
            </a:r>
            <a:r>
              <a:rPr lang="en-US" sz="2600" dirty="0" smtClean="0">
                <a:latin typeface="Garamond" pitchFamily="18" charset="0"/>
              </a:rPr>
              <a:t> la </a:t>
            </a:r>
            <a:r>
              <a:rPr lang="en-US" sz="2600" dirty="0" err="1" smtClean="0">
                <a:latin typeface="Garamond" pitchFamily="18" charset="0"/>
              </a:rPr>
              <a:t>política</a:t>
            </a:r>
            <a:r>
              <a:rPr lang="en-US" sz="2600" dirty="0" smtClean="0">
                <a:latin typeface="Garamond" pitchFamily="18" charset="0"/>
              </a:rPr>
              <a:t> </a:t>
            </a:r>
            <a:r>
              <a:rPr lang="en-US" sz="2600" dirty="0" err="1" smtClean="0">
                <a:latin typeface="Garamond" pitchFamily="18" charset="0"/>
              </a:rPr>
              <a:t>publica</a:t>
            </a:r>
            <a:endParaRPr lang="en-US" sz="2600" dirty="0" smtClean="0">
              <a:latin typeface="Garamond" pitchFamily="18" charset="0"/>
            </a:endParaRPr>
          </a:p>
          <a:p>
            <a:r>
              <a:rPr lang="en-US" sz="2600" dirty="0" err="1" smtClean="0">
                <a:latin typeface="Garamond" pitchFamily="18" charset="0"/>
              </a:rPr>
              <a:t>Debe</a:t>
            </a:r>
            <a:r>
              <a:rPr lang="en-US" sz="2600" dirty="0" smtClean="0">
                <a:latin typeface="Garamond" pitchFamily="18" charset="0"/>
              </a:rPr>
              <a:t> ser </a:t>
            </a:r>
            <a:r>
              <a:rPr lang="en-US" sz="2600" dirty="0" err="1" smtClean="0">
                <a:latin typeface="Garamond" pitchFamily="18" charset="0"/>
              </a:rPr>
              <a:t>tecnicamente</a:t>
            </a:r>
            <a:r>
              <a:rPr lang="en-US" sz="2600" dirty="0" smtClean="0">
                <a:latin typeface="Garamond" pitchFamily="18" charset="0"/>
              </a:rPr>
              <a:t> </a:t>
            </a:r>
            <a:r>
              <a:rPr lang="en-US" sz="2600" dirty="0" err="1" smtClean="0">
                <a:latin typeface="Garamond" pitchFamily="18" charset="0"/>
              </a:rPr>
              <a:t>solido</a:t>
            </a:r>
            <a:endParaRPr lang="en-US" sz="2600" dirty="0" smtClean="0">
              <a:latin typeface="Garamond" pitchFamily="18" charset="0"/>
            </a:endParaRPr>
          </a:p>
          <a:p>
            <a:r>
              <a:rPr lang="en-US" sz="2600" dirty="0" err="1" smtClean="0">
                <a:latin typeface="Garamond" pitchFamily="18" charset="0"/>
              </a:rPr>
              <a:t>Debe</a:t>
            </a:r>
            <a:r>
              <a:rPr lang="en-US" sz="2600" dirty="0" smtClean="0">
                <a:latin typeface="Garamond" pitchFamily="18" charset="0"/>
              </a:rPr>
              <a:t> ser viable</a:t>
            </a:r>
          </a:p>
          <a:p>
            <a:r>
              <a:rPr lang="en-US" sz="2600" dirty="0" err="1" smtClean="0">
                <a:latin typeface="Garamond" pitchFamily="18" charset="0"/>
              </a:rPr>
              <a:t>Debe</a:t>
            </a:r>
            <a:r>
              <a:rPr lang="en-US" sz="2600" dirty="0" smtClean="0">
                <a:latin typeface="Garamond" pitchFamily="18" charset="0"/>
              </a:rPr>
              <a:t> ser </a:t>
            </a:r>
            <a:r>
              <a:rPr lang="en-US" sz="2600" dirty="0" err="1" smtClean="0">
                <a:latin typeface="Garamond" pitchFamily="18" charset="0"/>
              </a:rPr>
              <a:t>facil</a:t>
            </a:r>
            <a:r>
              <a:rPr lang="en-US" sz="2600" dirty="0" smtClean="0">
                <a:latin typeface="Garamond" pitchFamily="18" charset="0"/>
              </a:rPr>
              <a:t> de </a:t>
            </a:r>
            <a:r>
              <a:rPr lang="en-US" sz="2600" dirty="0" err="1" smtClean="0">
                <a:latin typeface="Garamond" pitchFamily="18" charset="0"/>
              </a:rPr>
              <a:t>replicar</a:t>
            </a:r>
            <a:endParaRPr lang="en-US" sz="2600" dirty="0" smtClean="0">
              <a:latin typeface="Garamond" pitchFamily="18" charset="0"/>
            </a:endParaRPr>
          </a:p>
          <a:p>
            <a:pPr algn="ctr">
              <a:buNone/>
            </a:pPr>
            <a:r>
              <a:rPr lang="es-ES" sz="2600" b="1" dirty="0" smtClean="0">
                <a:latin typeface="Garamond" pitchFamily="18" charset="0"/>
              </a:rPr>
              <a:t>¿Que recomendarías?</a:t>
            </a:r>
            <a:endParaRPr lang="es-ES" sz="2600" b="1" dirty="0">
              <a:latin typeface="Garamond" pitchFamily="18" charset="0"/>
            </a:endParaRPr>
          </a:p>
        </p:txBody>
      </p:sp>
    </p:spTree>
    <p:extLst>
      <p:ext uri="{BB962C8B-B14F-4D97-AF65-F5344CB8AC3E}">
        <p14:creationId xmlns:p14="http://schemas.microsoft.com/office/powerpoint/2010/main" val="4080184539"/>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04800" y="260648"/>
            <a:ext cx="8839200" cy="764704"/>
          </a:xfrm>
        </p:spPr>
        <p:txBody>
          <a:bodyPr/>
          <a:lstStyle/>
          <a:p>
            <a:pPr eaLnBrk="1" hangingPunct="1"/>
            <a:r>
              <a:rPr lang="es-ES" sz="4000" b="1" dirty="0" smtClean="0">
                <a:solidFill>
                  <a:srgbClr val="800000"/>
                </a:solidFill>
                <a:latin typeface="Garamond"/>
                <a:ea typeface="ＭＳ Ｐゴシック" pitchFamily="34" charset="-128"/>
                <a:cs typeface="Garamond"/>
              </a:rPr>
              <a:t>Agregación</a:t>
            </a:r>
          </a:p>
        </p:txBody>
      </p:sp>
      <p:sp>
        <p:nvSpPr>
          <p:cNvPr id="5124"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 Necesitamos aumentar </a:t>
            </a:r>
            <a:r>
              <a:rPr lang="es-ES" sz="2400" dirty="0" smtClean="0">
                <a:latin typeface="Garamond"/>
                <a:ea typeface="ＭＳ Ｐゴシック" pitchFamily="34" charset="-128"/>
                <a:cs typeface="Garamond"/>
              </a:rPr>
              <a:t>información: </a:t>
            </a:r>
            <a:r>
              <a:rPr lang="es-ES" sz="2400" dirty="0" smtClean="0">
                <a:latin typeface="Garamond"/>
                <a:ea typeface="ＭＳ Ｐゴシック" pitchFamily="34" charset="-128"/>
                <a:cs typeface="Garamond"/>
              </a:rPr>
              <a:t>% de privaciones entre los pobres</a:t>
            </a:r>
          </a:p>
          <a:p>
            <a:pPr eaLnBrk="1" hangingPunct="1">
              <a:lnSpc>
                <a:spcPct val="90000"/>
              </a:lnSpc>
              <a:buFontTx/>
              <a:buNone/>
            </a:pPr>
            <a:r>
              <a:rPr lang="es-ES" sz="2400" dirty="0" smtClean="0">
                <a:latin typeface="Garamond"/>
                <a:ea typeface="ＭＳ Ｐゴシック" pitchFamily="34" charset="-128"/>
                <a:cs typeface="Garamond"/>
              </a:rPr>
              <a:t> 				Dominios 	</a:t>
            </a:r>
            <a:r>
              <a:rPr lang="es-ES" sz="2400" i="1" dirty="0" smtClean="0">
                <a:latin typeface="Garamond"/>
                <a:ea typeface="ＭＳ Ｐゴシック" pitchFamily="34" charset="-128"/>
                <a:cs typeface="Garamond"/>
              </a:rPr>
              <a:t>c(k)   c(k)/d</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lvl="1">
              <a:spcBef>
                <a:spcPct val="0"/>
              </a:spcBef>
              <a:buFontTx/>
              <a:buNone/>
            </a:pPr>
            <a:r>
              <a:rPr lang="es-ES" sz="2400" dirty="0" smtClean="0">
                <a:latin typeface="Garamond"/>
                <a:ea typeface="ＭＳ Ｐゴシック" pitchFamily="34" charset="-128"/>
                <a:cs typeface="Garamond"/>
              </a:rPr>
              <a:t> </a:t>
            </a:r>
            <a:endParaRPr lang="es-ES" sz="20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 = promedio de la proporción de privaciones entre los pobres = 3/4</a:t>
            </a:r>
          </a:p>
        </p:txBody>
      </p:sp>
      <p:graphicFrame>
        <p:nvGraphicFramePr>
          <p:cNvPr id="5122" name="Object 2"/>
          <p:cNvGraphicFramePr>
            <a:graphicFrameLocks noChangeAspect="1"/>
          </p:cNvGraphicFramePr>
          <p:nvPr/>
        </p:nvGraphicFramePr>
        <p:xfrm>
          <a:off x="2051720" y="2492896"/>
          <a:ext cx="4908550" cy="1933575"/>
        </p:xfrm>
        <a:graphic>
          <a:graphicData uri="http://schemas.openxmlformats.org/presentationml/2006/ole">
            <mc:AlternateContent xmlns:mc="http://schemas.openxmlformats.org/markup-compatibility/2006">
              <mc:Choice xmlns:v="urn:schemas-microsoft-com:vml" Requires="v">
                <p:oleObj spid="_x0000_s95250" name="Equation" r:id="rId4" imgW="2450151" imgH="965078" progId="Equation.3">
                  <p:embed/>
                </p:oleObj>
              </mc:Choice>
              <mc:Fallback>
                <p:oleObj name="Equation" r:id="rId4" imgW="2450151"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720" y="2492896"/>
                        <a:ext cx="49085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0" y="260648"/>
            <a:ext cx="9144000" cy="692696"/>
          </a:xfrm>
        </p:spPr>
        <p:txBody>
          <a:bodyPr/>
          <a:lstStyle/>
          <a:p>
            <a:pPr eaLnBrk="1" hangingPunct="1"/>
            <a:r>
              <a:rPr lang="es-ES" sz="3600" b="1" dirty="0" smtClean="0">
                <a:solidFill>
                  <a:srgbClr val="800000"/>
                </a:solidFill>
                <a:latin typeface="Garamond"/>
                <a:ea typeface="ＭＳ Ｐゴシック" pitchFamily="34" charset="-128"/>
                <a:cs typeface="Garamond"/>
              </a:rPr>
              <a:t>Agregación: Tasa de Recuento Ajustada </a:t>
            </a:r>
          </a:p>
        </p:txBody>
      </p:sp>
      <p:sp>
        <p:nvSpPr>
          <p:cNvPr id="6148"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Tasa de Recuento Ajustada </a:t>
            </a:r>
            <a:r>
              <a:rPr lang="es-ES" sz="2400" b="1" dirty="0" smtClean="0">
                <a:latin typeface="Garamond"/>
                <a:ea typeface="ＭＳ Ｐゴシック" pitchFamily="34" charset="-128"/>
                <a:cs typeface="Garamond"/>
              </a:rPr>
              <a:t>= </a:t>
            </a:r>
            <a:r>
              <a:rPr lang="es-ES" sz="2400" b="1" i="1" dirty="0" smtClean="0">
                <a:latin typeface="Garamond"/>
                <a:ea typeface="ＭＳ Ｐゴシック" pitchFamily="34" charset="-128"/>
                <a:cs typeface="Garamond"/>
              </a:rPr>
              <a:t>M</a:t>
            </a:r>
            <a:r>
              <a:rPr lang="es-ES" sz="2400" b="1" baseline="-25000" dirty="0" smtClean="0">
                <a:latin typeface="Garamond"/>
                <a:ea typeface="ＭＳ Ｐゴシック" pitchFamily="34" charset="-128"/>
                <a:cs typeface="Garamond"/>
              </a:rPr>
              <a:t>0</a:t>
            </a:r>
            <a:r>
              <a:rPr lang="es-ES" sz="2400" b="1" dirty="0" smtClean="0">
                <a:latin typeface="Garamond"/>
                <a:ea typeface="ＭＳ Ｐゴシック" pitchFamily="34" charset="-128"/>
                <a:cs typeface="Garamond"/>
              </a:rPr>
              <a:t> = HA</a:t>
            </a: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latin typeface="Garamond"/>
                <a:ea typeface="ＭＳ Ｐゴシック" pitchFamily="34" charset="-128"/>
                <a:cs typeface="Garamond"/>
              </a:rPr>
              <a:t>Dominios 	</a:t>
            </a:r>
            <a:r>
              <a:rPr lang="es-ES" sz="2400" i="1" dirty="0" smtClean="0">
                <a:latin typeface="Garamond"/>
                <a:ea typeface="ＭＳ Ｐゴシック" pitchFamily="34" charset="-128"/>
                <a:cs typeface="Garamond"/>
              </a:rPr>
              <a:t>c(k)   c(k)/d</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H </a:t>
            </a:r>
            <a:r>
              <a:rPr lang="es-ES" sz="2400" dirty="0">
                <a:latin typeface="Garamond"/>
                <a:ea typeface="ＭＳ Ｐゴシック" pitchFamily="34" charset="-128"/>
                <a:cs typeface="Garamond"/>
              </a:rPr>
              <a:t>= </a:t>
            </a:r>
            <a:r>
              <a:rPr lang="es-ES" sz="2400" dirty="0" smtClean="0">
                <a:latin typeface="Garamond"/>
                <a:ea typeface="ＭＳ Ｐゴシック" pitchFamily="34" charset="-128"/>
                <a:cs typeface="Garamond"/>
              </a:rPr>
              <a:t>proporción </a:t>
            </a:r>
            <a:r>
              <a:rPr lang="es-ES" sz="2400" dirty="0">
                <a:latin typeface="Garamond"/>
                <a:ea typeface="ＭＳ Ｐゴシック" pitchFamily="34" charset="-128"/>
                <a:cs typeface="Garamond"/>
              </a:rPr>
              <a:t>de </a:t>
            </a:r>
            <a:r>
              <a:rPr lang="es-ES" sz="2400" dirty="0" smtClean="0">
                <a:latin typeface="Garamond"/>
                <a:ea typeface="ＭＳ Ｐゴシック" pitchFamily="34" charset="-128"/>
                <a:cs typeface="Garamond"/>
              </a:rPr>
              <a:t>personas pobres </a:t>
            </a:r>
            <a:r>
              <a:rPr lang="es-ES" sz="2400" dirty="0">
                <a:latin typeface="Garamond"/>
                <a:ea typeface="ＭＳ Ｐゴシック" pitchFamily="34" charset="-128"/>
                <a:cs typeface="Garamond"/>
              </a:rPr>
              <a:t>= </a:t>
            </a:r>
            <a:r>
              <a:rPr lang="es-ES" sz="2400" dirty="0" smtClean="0">
                <a:latin typeface="Garamond"/>
                <a:ea typeface="ＭＳ Ｐゴシック" pitchFamily="34" charset="-128"/>
                <a:cs typeface="Garamond"/>
              </a:rPr>
              <a:t>½</a:t>
            </a:r>
            <a:endParaRPr lang="es-ES" sz="2400" dirty="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A </a:t>
            </a:r>
            <a:r>
              <a:rPr lang="es-ES" sz="2400" dirty="0" smtClean="0">
                <a:latin typeface="Garamond"/>
                <a:ea typeface="ＭＳ Ｐゴシック" pitchFamily="34" charset="-128"/>
                <a:cs typeface="Garamond"/>
              </a:rPr>
              <a:t>= promedio de la proporción de privaciones entre los pobres = 3/4</a:t>
            </a:r>
          </a:p>
        </p:txBody>
      </p:sp>
      <p:graphicFrame>
        <p:nvGraphicFramePr>
          <p:cNvPr id="6146" name="Object 2"/>
          <p:cNvGraphicFramePr>
            <a:graphicFrameLocks noChangeAspect="1"/>
          </p:cNvGraphicFramePr>
          <p:nvPr/>
        </p:nvGraphicFramePr>
        <p:xfrm>
          <a:off x="1830388" y="2514600"/>
          <a:ext cx="4908550" cy="1933575"/>
        </p:xfrm>
        <a:graphic>
          <a:graphicData uri="http://schemas.openxmlformats.org/presentationml/2006/ole">
            <mc:AlternateContent xmlns:mc="http://schemas.openxmlformats.org/markup-compatibility/2006">
              <mc:Choice xmlns:v="urn:schemas-microsoft-com:vml" Requires="v">
                <p:oleObj spid="_x0000_s96274" name="Equation" r:id="rId4" imgW="2450151" imgH="965078" progId="Equation.3">
                  <p:embed/>
                </p:oleObj>
              </mc:Choice>
              <mc:Fallback>
                <p:oleObj name="Equation" r:id="rId4" imgW="2450151"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0388" y="2514600"/>
                        <a:ext cx="49085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0" y="332656"/>
            <a:ext cx="9144000" cy="764704"/>
          </a:xfrm>
        </p:spPr>
        <p:txBody>
          <a:bodyPr/>
          <a:lstStyle/>
          <a:p>
            <a:pPr eaLnBrk="1" hangingPunct="1"/>
            <a:r>
              <a:rPr lang="es-ES" sz="3600" b="1" dirty="0" smtClean="0">
                <a:solidFill>
                  <a:srgbClr val="800000"/>
                </a:solidFill>
                <a:latin typeface="Garamond"/>
                <a:ea typeface="ＭＳ Ｐゴシック" pitchFamily="34" charset="-128"/>
                <a:cs typeface="Garamond"/>
              </a:rPr>
              <a:t>Agregación – Tasa de Recuento Ajustada</a:t>
            </a:r>
            <a:r>
              <a:rPr lang="en-US" sz="3600" b="1" dirty="0" smtClean="0">
                <a:solidFill>
                  <a:srgbClr val="800000"/>
                </a:solidFill>
                <a:latin typeface="Garamond"/>
                <a:ea typeface="ＭＳ Ｐゴシック" pitchFamily="34" charset="-128"/>
                <a:cs typeface="Garamond"/>
              </a:rPr>
              <a:t> </a:t>
            </a:r>
          </a:p>
        </p:txBody>
      </p:sp>
      <p:sp>
        <p:nvSpPr>
          <p:cNvPr id="7172"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Tasa de Recuento Ajustada </a:t>
            </a:r>
            <a:r>
              <a:rPr lang="en-US" sz="2400" b="1" dirty="0" smtClean="0">
                <a:latin typeface="Garamond"/>
                <a:ea typeface="ＭＳ Ｐゴシック" pitchFamily="34" charset="-128"/>
                <a:cs typeface="Garamond"/>
              </a:rPr>
              <a:t>= </a:t>
            </a:r>
            <a:r>
              <a:rPr lang="en-US" sz="2400" b="1" i="1" dirty="0" smtClean="0">
                <a:latin typeface="Garamond"/>
                <a:ea typeface="ＭＳ Ｐゴシック" pitchFamily="34" charset="-128"/>
                <a:cs typeface="Garamond"/>
              </a:rPr>
              <a:t>M</a:t>
            </a:r>
            <a:r>
              <a:rPr lang="en-US" sz="2400" b="1" baseline="-25000" dirty="0" smtClean="0">
                <a:latin typeface="Garamond"/>
                <a:ea typeface="ＭＳ Ｐゴシック" pitchFamily="34" charset="-128"/>
                <a:cs typeface="Garamond"/>
              </a:rPr>
              <a:t>0</a:t>
            </a:r>
            <a:r>
              <a:rPr lang="en-US" sz="2400" b="1" dirty="0" smtClean="0">
                <a:latin typeface="Garamond"/>
                <a:ea typeface="ＭＳ Ｐゴシック" pitchFamily="34" charset="-128"/>
                <a:cs typeface="Garamond"/>
              </a:rPr>
              <a:t> = HA =</a:t>
            </a:r>
            <a:r>
              <a:rPr lang="en-US" sz="2400" dirty="0" smtClean="0">
                <a:latin typeface="Garamond"/>
                <a:ea typeface="ＭＳ Ｐゴシック" pitchFamily="34" charset="-128"/>
                <a:cs typeface="Garamond"/>
              </a:rPr>
              <a:t> </a:t>
            </a:r>
            <a:r>
              <a:rPr lang="el-GR" sz="2400" b="1" dirty="0">
                <a:solidFill>
                  <a:srgbClr val="D31B09"/>
                </a:solidFill>
                <a:latin typeface="Garamond"/>
                <a:ea typeface="ＭＳ Ｐゴシック" pitchFamily="34" charset="-128"/>
                <a:cs typeface="Garamond"/>
              </a:rPr>
              <a:t>μ</a:t>
            </a:r>
            <a:r>
              <a:rPr lang="en-US" sz="2400" b="1" dirty="0" smtClean="0">
                <a:solidFill>
                  <a:srgbClr val="D31B09"/>
                </a:solidFill>
                <a:latin typeface="Garamond"/>
                <a:ea typeface="ＭＳ Ｐゴシック" pitchFamily="34" charset="-128"/>
                <a:cs typeface="Garamond"/>
              </a:rPr>
              <a:t>(g</a:t>
            </a:r>
            <a:r>
              <a:rPr lang="en-US" sz="2400" b="1" baseline="30000" dirty="0" smtClean="0">
                <a:solidFill>
                  <a:srgbClr val="D31B09"/>
                </a:solidFill>
                <a:latin typeface="Garamond"/>
                <a:ea typeface="ＭＳ Ｐゴシック" pitchFamily="34" charset="-128"/>
                <a:cs typeface="Garamond"/>
              </a:rPr>
              <a:t>0</a:t>
            </a:r>
            <a:r>
              <a:rPr lang="en-US" sz="2400" b="1" dirty="0" smtClean="0">
                <a:solidFill>
                  <a:srgbClr val="D31B09"/>
                </a:solidFill>
                <a:latin typeface="Garamond"/>
                <a:ea typeface="ＭＳ Ｐゴシック" pitchFamily="34" charset="-128"/>
                <a:cs typeface="Garamond"/>
              </a:rPr>
              <a:t>(k))</a:t>
            </a:r>
            <a:endParaRPr lang="en-US" sz="2400" dirty="0" smtClean="0">
              <a:latin typeface="Garamond"/>
              <a:ea typeface="ＭＳ Ｐゴシック" pitchFamily="34" charset="-128"/>
              <a:cs typeface="Garamond"/>
            </a:endParaRPr>
          </a:p>
          <a:p>
            <a:pPr eaLnBrk="1" hangingPunct="1">
              <a:lnSpc>
                <a:spcPct val="90000"/>
              </a:lnSpc>
              <a:buFontTx/>
              <a:buNone/>
            </a:pPr>
            <a:r>
              <a:rPr lang="en-US" sz="2400" dirty="0" smtClean="0">
                <a:latin typeface="Garamond"/>
                <a:ea typeface="ＭＳ Ｐゴシック" pitchFamily="34" charset="-128"/>
                <a:cs typeface="Garamond"/>
              </a:rPr>
              <a:t> </a:t>
            </a:r>
            <a:endParaRPr lang="en-U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n-US" sz="2400" dirty="0" smtClean="0">
                <a:latin typeface="Garamond"/>
                <a:ea typeface="ＭＳ Ｐゴシック" pitchFamily="34" charset="-128"/>
                <a:cs typeface="Garamond"/>
              </a:rPr>
              <a:t>			</a:t>
            </a:r>
            <a:r>
              <a:rPr lang="en-US" sz="2400" dirty="0" smtClean="0">
                <a:solidFill>
                  <a:schemeClr val="bg2"/>
                </a:solidFill>
                <a:latin typeface="Garamond"/>
                <a:ea typeface="ＭＳ Ｐゴシック" pitchFamily="34" charset="-128"/>
                <a:cs typeface="Garamond"/>
              </a:rPr>
              <a:t>      </a:t>
            </a:r>
            <a:r>
              <a:rPr lang="en-US" sz="2400" dirty="0" err="1" smtClean="0">
                <a:latin typeface="Garamond"/>
                <a:ea typeface="ＭＳ Ｐゴシック" pitchFamily="34" charset="-128"/>
                <a:cs typeface="Garamond"/>
              </a:rPr>
              <a:t>Dimensiones</a:t>
            </a:r>
            <a:r>
              <a:rPr lang="en-US" sz="2400" dirty="0" smtClean="0">
                <a:latin typeface="Garamond"/>
                <a:ea typeface="ＭＳ Ｐゴシック" pitchFamily="34" charset="-128"/>
                <a:cs typeface="Garamond"/>
              </a:rPr>
              <a:t>           </a:t>
            </a:r>
            <a:r>
              <a:rPr lang="en-US" sz="2400" i="1" dirty="0" smtClean="0">
                <a:latin typeface="Garamond"/>
                <a:ea typeface="ＭＳ Ｐゴシック" pitchFamily="34" charset="-128"/>
                <a:cs typeface="Garamond"/>
              </a:rPr>
              <a:t>c(k)   c(k)/d</a:t>
            </a:r>
            <a:endParaRPr lang="en-US" sz="2400" dirty="0" smtClean="0">
              <a:latin typeface="Garamond"/>
              <a:ea typeface="ＭＳ Ｐゴシック" pitchFamily="34" charset="-128"/>
              <a:cs typeface="Garamond"/>
            </a:endParaRPr>
          </a:p>
          <a:p>
            <a:pPr eaLnBrk="1" hangingPunct="1">
              <a:lnSpc>
                <a:spcPct val="90000"/>
              </a:lnSpc>
              <a:buFontTx/>
              <a:buNone/>
            </a:pPr>
            <a:r>
              <a:rPr lang="en-US" sz="2400" dirty="0" smtClean="0">
                <a:latin typeface="Garamond"/>
                <a:ea typeface="ＭＳ Ｐゴシック" pitchFamily="34" charset="-128"/>
                <a:cs typeface="Garamond"/>
              </a:rPr>
              <a:t> 						</a:t>
            </a:r>
          </a:p>
          <a:p>
            <a:pPr eaLnBrk="1" hangingPunct="1">
              <a:lnSpc>
                <a:spcPct val="90000"/>
              </a:lnSpc>
              <a:buFontTx/>
              <a:buNone/>
            </a:pPr>
            <a:r>
              <a:rPr lang="en-US" sz="2400" dirty="0" smtClean="0">
                <a:latin typeface="Garamond"/>
                <a:ea typeface="ＭＳ Ｐゴシック" pitchFamily="34" charset="-128"/>
                <a:cs typeface="Garamond"/>
              </a:rPr>
              <a:t>						</a:t>
            </a:r>
          </a:p>
          <a:p>
            <a:pPr eaLnBrk="1" hangingPunct="1">
              <a:lnSpc>
                <a:spcPct val="90000"/>
              </a:lnSpc>
              <a:buFontTx/>
              <a:buNone/>
            </a:pPr>
            <a:r>
              <a:rPr lang="en-US" sz="2400" dirty="0" smtClean="0">
                <a:latin typeface="Garamond"/>
                <a:ea typeface="ＭＳ Ｐゴシック" pitchFamily="34" charset="-128"/>
                <a:cs typeface="Garamond"/>
              </a:rPr>
              <a:t>                                                                                     Personas</a:t>
            </a:r>
          </a:p>
          <a:p>
            <a:pPr eaLnBrk="1" hangingPunct="1">
              <a:lnSpc>
                <a:spcPct val="90000"/>
              </a:lnSpc>
              <a:buFontTx/>
              <a:buNone/>
            </a:pPr>
            <a:r>
              <a:rPr lang="en-US" sz="2400" dirty="0" smtClean="0">
                <a:latin typeface="Garamond"/>
                <a:ea typeface="ＭＳ Ｐゴシック" pitchFamily="34" charset="-128"/>
                <a:cs typeface="Garamond"/>
              </a:rPr>
              <a:t>                 </a:t>
            </a:r>
          </a:p>
          <a:p>
            <a:pPr eaLnBrk="1" hangingPunct="1">
              <a:lnSpc>
                <a:spcPct val="90000"/>
              </a:lnSpc>
              <a:buFontTx/>
              <a:buNone/>
            </a:pPr>
            <a:r>
              <a:rPr lang="en-US" sz="2400" dirty="0" smtClean="0">
                <a:latin typeface="Garamond"/>
                <a:ea typeface="ＭＳ Ｐゴシック" pitchFamily="34" charset="-128"/>
                <a:cs typeface="Garamond"/>
              </a:rPr>
              <a:t>                 </a:t>
            </a:r>
            <a:r>
              <a:rPr lang="en-US" sz="2400" dirty="0" smtClean="0">
                <a:latin typeface="Garamond"/>
                <a:ea typeface="ＭＳ Ｐゴシック" pitchFamily="34" charset="-128"/>
                <a:cs typeface="Garamond"/>
              </a:rPr>
              <a:t> </a:t>
            </a:r>
            <a:endParaRPr lang="en-US" sz="2000" dirty="0" smtClean="0">
              <a:latin typeface="Garamond"/>
              <a:ea typeface="ＭＳ Ｐゴシック" pitchFamily="34" charset="-128"/>
              <a:cs typeface="Garamond"/>
            </a:endParaRPr>
          </a:p>
          <a:p>
            <a:pPr eaLnBrk="1" hangingPunct="1">
              <a:lnSpc>
                <a:spcPct val="90000"/>
              </a:lnSpc>
              <a:buFontTx/>
              <a:buNone/>
            </a:pPr>
            <a:r>
              <a:rPr lang="en-US" sz="2400"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H </a:t>
            </a:r>
            <a:r>
              <a:rPr lang="es-ES" sz="2400" dirty="0">
                <a:latin typeface="Garamond"/>
                <a:ea typeface="ＭＳ Ｐゴシック" pitchFamily="34" charset="-128"/>
                <a:cs typeface="Garamond"/>
              </a:rPr>
              <a:t>= proporción de personas pobres = ½</a:t>
            </a:r>
          </a:p>
          <a:p>
            <a:pPr eaLnBrk="1" hangingPunct="1">
              <a:lnSpc>
                <a:spcPct val="90000"/>
              </a:lnSpc>
              <a:buFontTx/>
              <a:buNone/>
            </a:pPr>
            <a:r>
              <a:rPr lang="es-ES" sz="2400" dirty="0">
                <a:latin typeface="Garamond"/>
                <a:ea typeface="ＭＳ Ｐゴシック" pitchFamily="34" charset="-128"/>
                <a:cs typeface="Garamond"/>
              </a:rPr>
              <a:t>A = promedio de la proporción de privaciones entre los pobres = 3/4</a:t>
            </a:r>
          </a:p>
        </p:txBody>
      </p:sp>
      <p:graphicFrame>
        <p:nvGraphicFramePr>
          <p:cNvPr id="7170" name="Object 2"/>
          <p:cNvGraphicFramePr>
            <a:graphicFrameLocks noChangeAspect="1"/>
          </p:cNvGraphicFramePr>
          <p:nvPr/>
        </p:nvGraphicFramePr>
        <p:xfrm>
          <a:off x="1830388" y="2514600"/>
          <a:ext cx="4908550" cy="1933575"/>
        </p:xfrm>
        <a:graphic>
          <a:graphicData uri="http://schemas.openxmlformats.org/presentationml/2006/ole">
            <mc:AlternateContent xmlns:mc="http://schemas.openxmlformats.org/markup-compatibility/2006">
              <mc:Choice xmlns:v="urn:schemas-microsoft-com:vml" Requires="v">
                <p:oleObj spid="_x0000_s97298" name="Equation" r:id="rId4" imgW="2450151" imgH="965078" progId="Equation.3">
                  <p:embed/>
                </p:oleObj>
              </mc:Choice>
              <mc:Fallback>
                <p:oleObj name="Equation" r:id="rId4" imgW="2450151"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0388" y="2514600"/>
                        <a:ext cx="49085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332656"/>
            <a:ext cx="9144000" cy="764704"/>
          </a:xfrm>
        </p:spPr>
        <p:txBody>
          <a:bodyPr/>
          <a:lstStyle/>
          <a:p>
            <a:pPr eaLnBrk="1" hangingPunct="1"/>
            <a:r>
              <a:rPr lang="es-ES" sz="3600" b="1" dirty="0" smtClean="0">
                <a:solidFill>
                  <a:srgbClr val="800000"/>
                </a:solidFill>
                <a:latin typeface="Garamond"/>
                <a:ea typeface="ＭＳ Ｐゴシック" pitchFamily="34" charset="-128"/>
                <a:cs typeface="Garamond"/>
              </a:rPr>
              <a:t>Agregación – Tasa de Recuento Ajustada</a:t>
            </a:r>
            <a:r>
              <a:rPr lang="en-US" sz="3600" b="1" dirty="0" smtClean="0">
                <a:solidFill>
                  <a:srgbClr val="800000"/>
                </a:solidFill>
                <a:latin typeface="Garamond"/>
                <a:ea typeface="ＭＳ Ｐゴシック" pitchFamily="34" charset="-128"/>
                <a:cs typeface="Garamond"/>
              </a:rPr>
              <a:t> </a:t>
            </a:r>
          </a:p>
        </p:txBody>
      </p:sp>
      <p:sp>
        <p:nvSpPr>
          <p:cNvPr id="8196"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Tasa de Recuento Ajustada</a:t>
            </a:r>
            <a:r>
              <a:rPr lang="en-US" sz="2400" dirty="0" smtClean="0">
                <a:latin typeface="Garamond"/>
                <a:ea typeface="ＭＳ Ｐゴシック" pitchFamily="34" charset="-128"/>
                <a:cs typeface="Garamond"/>
              </a:rPr>
              <a:t>= M</a:t>
            </a:r>
            <a:r>
              <a:rPr lang="en-US" sz="2400" baseline="-25000" dirty="0" smtClean="0">
                <a:latin typeface="Garamond"/>
                <a:ea typeface="ＭＳ Ｐゴシック" pitchFamily="34" charset="-128"/>
                <a:cs typeface="Garamond"/>
              </a:rPr>
              <a:t>0</a:t>
            </a:r>
            <a:r>
              <a:rPr lang="en-US" sz="2400" dirty="0" smtClean="0">
                <a:latin typeface="Garamond"/>
                <a:ea typeface="ＭＳ Ｐゴシック" pitchFamily="34" charset="-128"/>
                <a:cs typeface="Garamond"/>
              </a:rPr>
              <a:t> = HA = </a:t>
            </a:r>
            <a:r>
              <a:rPr lang="el-GR" sz="2400" b="1" dirty="0">
                <a:latin typeface="Garamond"/>
                <a:ea typeface="ＭＳ Ｐゴシック" pitchFamily="34" charset="-128"/>
                <a:cs typeface="Garamond"/>
              </a:rPr>
              <a:t>μ</a:t>
            </a:r>
            <a:r>
              <a:rPr lang="en-US" sz="2400" b="1" dirty="0" smtClean="0">
                <a:latin typeface="Garamond"/>
                <a:ea typeface="ＭＳ Ｐゴシック" pitchFamily="34" charset="-128"/>
                <a:cs typeface="Garamond"/>
              </a:rPr>
              <a:t>(g</a:t>
            </a:r>
            <a:r>
              <a:rPr lang="en-US" sz="2400" b="1" baseline="30000" dirty="0" smtClean="0">
                <a:latin typeface="Garamond"/>
                <a:ea typeface="ＭＳ Ｐゴシック" pitchFamily="34" charset="-128"/>
                <a:cs typeface="Garamond"/>
              </a:rPr>
              <a:t>0</a:t>
            </a:r>
            <a:r>
              <a:rPr lang="en-US" sz="2400" b="1" dirty="0" smtClean="0">
                <a:latin typeface="Garamond"/>
                <a:ea typeface="ＭＳ Ｐゴシック" pitchFamily="34" charset="-128"/>
                <a:cs typeface="Garamond"/>
              </a:rPr>
              <a:t>(k))</a:t>
            </a:r>
            <a:r>
              <a:rPr lang="en-US" sz="2000" b="1" dirty="0" smtClean="0">
                <a:solidFill>
                  <a:srgbClr val="D31B09"/>
                </a:solidFill>
                <a:latin typeface="Garamond"/>
                <a:ea typeface="ＭＳ Ｐゴシック" pitchFamily="34" charset="-128"/>
                <a:cs typeface="Garamond"/>
              </a:rPr>
              <a:t> = 6/16 = .375</a:t>
            </a:r>
            <a:endParaRPr lang="en-US" sz="2400" dirty="0" smtClean="0">
              <a:latin typeface="Garamond"/>
              <a:ea typeface="ＭＳ Ｐゴシック" pitchFamily="34" charset="-128"/>
              <a:cs typeface="Garamond"/>
            </a:endParaRPr>
          </a:p>
          <a:p>
            <a:pPr eaLnBrk="1" hangingPunct="1">
              <a:lnSpc>
                <a:spcPct val="90000"/>
              </a:lnSpc>
              <a:buFontTx/>
              <a:buNone/>
            </a:pPr>
            <a:r>
              <a:rPr lang="en-US" sz="2400" dirty="0" smtClean="0">
                <a:latin typeface="Garamond"/>
                <a:ea typeface="ＭＳ Ｐゴシック" pitchFamily="34" charset="-128"/>
                <a:cs typeface="Garamond"/>
              </a:rPr>
              <a:t> </a:t>
            </a:r>
            <a:endParaRPr lang="en-U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n-US" sz="2400" dirty="0" smtClean="0">
                <a:latin typeface="Garamond"/>
                <a:ea typeface="ＭＳ Ｐゴシック" pitchFamily="34" charset="-128"/>
                <a:cs typeface="Garamond"/>
              </a:rPr>
              <a:t>			</a:t>
            </a:r>
            <a:r>
              <a:rPr lang="en-US" sz="2400" dirty="0" smtClean="0">
                <a:solidFill>
                  <a:schemeClr val="bg2"/>
                </a:solidFill>
                <a:latin typeface="Garamond"/>
                <a:ea typeface="ＭＳ Ｐゴシック" pitchFamily="34" charset="-128"/>
                <a:cs typeface="Garamond"/>
              </a:rPr>
              <a:t>         </a:t>
            </a:r>
            <a:r>
              <a:rPr lang="en-US" sz="2400" dirty="0" err="1" smtClean="0">
                <a:latin typeface="Garamond"/>
                <a:ea typeface="ＭＳ Ｐゴシック" pitchFamily="34" charset="-128"/>
                <a:cs typeface="Garamond"/>
              </a:rPr>
              <a:t>Dimensiones</a:t>
            </a:r>
            <a:r>
              <a:rPr lang="en-US" sz="2400" dirty="0" smtClean="0">
                <a:latin typeface="Garamond"/>
                <a:ea typeface="ＭＳ Ｐゴシック" pitchFamily="34" charset="-128"/>
                <a:cs typeface="Garamond"/>
              </a:rPr>
              <a:t> 	</a:t>
            </a:r>
            <a:r>
              <a:rPr lang="en-US" sz="2400" i="1" dirty="0" smtClean="0">
                <a:latin typeface="Garamond"/>
                <a:ea typeface="ＭＳ Ｐゴシック" pitchFamily="34" charset="-128"/>
                <a:cs typeface="Garamond"/>
              </a:rPr>
              <a:t>c(k)   c(k)/d</a:t>
            </a:r>
            <a:endParaRPr lang="en-US" sz="2400" dirty="0" smtClean="0">
              <a:latin typeface="Garamond"/>
              <a:ea typeface="ＭＳ Ｐゴシック" pitchFamily="34" charset="-128"/>
              <a:cs typeface="Garamond"/>
            </a:endParaRPr>
          </a:p>
          <a:p>
            <a:pPr eaLnBrk="1" hangingPunct="1">
              <a:lnSpc>
                <a:spcPct val="90000"/>
              </a:lnSpc>
              <a:buFontTx/>
              <a:buNone/>
            </a:pPr>
            <a:r>
              <a:rPr lang="en-US" sz="2400" dirty="0" smtClean="0">
                <a:latin typeface="Garamond"/>
                <a:ea typeface="ＭＳ Ｐゴシック" pitchFamily="34" charset="-128"/>
                <a:cs typeface="Garamond"/>
              </a:rPr>
              <a:t> 						</a:t>
            </a:r>
          </a:p>
          <a:p>
            <a:pPr eaLnBrk="1" hangingPunct="1">
              <a:lnSpc>
                <a:spcPct val="90000"/>
              </a:lnSpc>
              <a:buFontTx/>
              <a:buNone/>
            </a:pPr>
            <a:r>
              <a:rPr lang="en-US" sz="2400" dirty="0" smtClean="0">
                <a:latin typeface="Garamond"/>
                <a:ea typeface="ＭＳ Ｐゴシック" pitchFamily="34" charset="-128"/>
                <a:cs typeface="Garamond"/>
              </a:rPr>
              <a:t>						</a:t>
            </a:r>
          </a:p>
          <a:p>
            <a:pPr eaLnBrk="1" hangingPunct="1">
              <a:lnSpc>
                <a:spcPct val="90000"/>
              </a:lnSpc>
              <a:buFontTx/>
              <a:buNone/>
            </a:pPr>
            <a:r>
              <a:rPr lang="en-US" sz="2400" dirty="0" smtClean="0">
                <a:latin typeface="Garamond"/>
                <a:ea typeface="ＭＳ Ｐゴシック" pitchFamily="34" charset="-128"/>
                <a:cs typeface="Garamond"/>
              </a:rPr>
              <a:t>                                                                                     Personas</a:t>
            </a:r>
          </a:p>
          <a:p>
            <a:pPr eaLnBrk="1" hangingPunct="1">
              <a:lnSpc>
                <a:spcPct val="90000"/>
              </a:lnSpc>
              <a:buFontTx/>
              <a:buNone/>
            </a:pPr>
            <a:r>
              <a:rPr lang="en-US" sz="2400" dirty="0" smtClean="0">
                <a:latin typeface="Garamond"/>
                <a:ea typeface="ＭＳ Ｐゴシック" pitchFamily="34" charset="-128"/>
                <a:cs typeface="Garamond"/>
              </a:rPr>
              <a:t>                 </a:t>
            </a:r>
          </a:p>
          <a:p>
            <a:pPr eaLnBrk="1" hangingPunct="1">
              <a:lnSpc>
                <a:spcPct val="90000"/>
              </a:lnSpc>
              <a:buFontTx/>
              <a:buNone/>
            </a:pPr>
            <a:r>
              <a:rPr lang="en-US" sz="2400" dirty="0" smtClean="0">
                <a:latin typeface="Garamond"/>
                <a:ea typeface="ＭＳ Ｐゴシック" pitchFamily="34" charset="-128"/>
                <a:cs typeface="Garamond"/>
              </a:rPr>
              <a:t>                 </a:t>
            </a:r>
          </a:p>
          <a:p>
            <a:pPr eaLnBrk="1" hangingPunct="1">
              <a:lnSpc>
                <a:spcPct val="90000"/>
              </a:lnSpc>
              <a:buFontTx/>
              <a:buNone/>
            </a:pPr>
            <a:r>
              <a:rPr lang="es-ES" sz="2400" dirty="0">
                <a:latin typeface="Garamond"/>
                <a:ea typeface="ＭＳ Ｐゴシック" pitchFamily="34" charset="-128"/>
                <a:cs typeface="Garamond"/>
              </a:rPr>
              <a:t>H = proporción de personas pobres = ½</a:t>
            </a:r>
          </a:p>
          <a:p>
            <a:pPr eaLnBrk="1" hangingPunct="1">
              <a:lnSpc>
                <a:spcPct val="90000"/>
              </a:lnSpc>
              <a:buFontTx/>
              <a:buNone/>
            </a:pPr>
            <a:r>
              <a:rPr lang="es-ES" sz="2400" dirty="0">
                <a:latin typeface="Garamond"/>
                <a:ea typeface="ＭＳ Ｐゴシック" pitchFamily="34" charset="-128"/>
                <a:cs typeface="Garamond"/>
              </a:rPr>
              <a:t>A = promedio de la proporción de privaciones entre los pobres = </a:t>
            </a:r>
            <a:r>
              <a:rPr lang="es-ES" sz="2400" dirty="0" smtClean="0">
                <a:latin typeface="Garamond"/>
                <a:ea typeface="ＭＳ Ｐゴシック" pitchFamily="34" charset="-128"/>
                <a:cs typeface="Garamond"/>
              </a:rPr>
              <a:t>¾</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HA=(1/2)*(3/4)=3/8=6/16</a:t>
            </a:r>
            <a:endParaRPr lang="es-ES" sz="2400" dirty="0">
              <a:latin typeface="Garamond"/>
              <a:ea typeface="ＭＳ Ｐゴシック" pitchFamily="34" charset="-128"/>
              <a:cs typeface="Garamond"/>
            </a:endParaRPr>
          </a:p>
        </p:txBody>
      </p:sp>
      <p:graphicFrame>
        <p:nvGraphicFramePr>
          <p:cNvPr id="8194" name="Object 2"/>
          <p:cNvGraphicFramePr>
            <a:graphicFrameLocks noChangeAspect="1"/>
          </p:cNvGraphicFramePr>
          <p:nvPr/>
        </p:nvGraphicFramePr>
        <p:xfrm>
          <a:off x="1830388" y="2514600"/>
          <a:ext cx="4908550" cy="1933575"/>
        </p:xfrm>
        <a:graphic>
          <a:graphicData uri="http://schemas.openxmlformats.org/presentationml/2006/ole">
            <mc:AlternateContent xmlns:mc="http://schemas.openxmlformats.org/markup-compatibility/2006">
              <mc:Choice xmlns:v="urn:schemas-microsoft-com:vml" Requires="v">
                <p:oleObj spid="_x0000_s98322" name="Equation" r:id="rId4" imgW="2450151" imgH="965078" progId="Equation.3">
                  <p:embed/>
                </p:oleObj>
              </mc:Choice>
              <mc:Fallback>
                <p:oleObj name="Equation" r:id="rId4" imgW="2450151"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0388" y="2514600"/>
                        <a:ext cx="49085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0" y="332656"/>
            <a:ext cx="9144000" cy="764704"/>
          </a:xfrm>
        </p:spPr>
        <p:txBody>
          <a:bodyPr/>
          <a:lstStyle/>
          <a:p>
            <a:pPr eaLnBrk="1" hangingPunct="1"/>
            <a:r>
              <a:rPr lang="es-ES" sz="3600" b="1" dirty="0" smtClean="0">
                <a:solidFill>
                  <a:srgbClr val="800000"/>
                </a:solidFill>
                <a:latin typeface="Garamond"/>
                <a:ea typeface="ＭＳ Ｐゴシック" pitchFamily="34" charset="-128"/>
                <a:cs typeface="Garamond"/>
              </a:rPr>
              <a:t>Agregación – Tasa de Recuento Ajustada</a:t>
            </a:r>
            <a:r>
              <a:rPr lang="en-US" sz="3600" b="1" dirty="0" smtClean="0">
                <a:solidFill>
                  <a:srgbClr val="800000"/>
                </a:solidFill>
                <a:latin typeface="Garamond"/>
                <a:ea typeface="ＭＳ Ｐゴシック" pitchFamily="34" charset="-128"/>
                <a:cs typeface="Garamond"/>
              </a:rPr>
              <a:t> </a:t>
            </a:r>
          </a:p>
        </p:txBody>
      </p:sp>
      <p:sp>
        <p:nvSpPr>
          <p:cNvPr id="9220"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Tasa de Recuento Ajustada = M</a:t>
            </a:r>
            <a:r>
              <a:rPr lang="es-ES" sz="2400" baseline="-25000" dirty="0" smtClean="0">
                <a:latin typeface="Garamond"/>
                <a:ea typeface="ＭＳ Ｐゴシック" pitchFamily="34" charset="-128"/>
                <a:cs typeface="Garamond"/>
              </a:rPr>
              <a:t>0</a:t>
            </a:r>
            <a:r>
              <a:rPr lang="es-ES" sz="2400" dirty="0" smtClean="0">
                <a:latin typeface="Garamond"/>
                <a:ea typeface="ＭＳ Ｐゴシック" pitchFamily="34" charset="-128"/>
                <a:cs typeface="Garamond"/>
              </a:rPr>
              <a:t> = HA = </a:t>
            </a:r>
            <a:r>
              <a:rPr lang="el-GR" sz="2400" b="1" dirty="0">
                <a:latin typeface="Garamond"/>
                <a:ea typeface="ＭＳ Ｐゴシック" pitchFamily="34" charset="-128"/>
                <a:cs typeface="Garamond"/>
              </a:rPr>
              <a:t>μ</a:t>
            </a:r>
            <a:r>
              <a:rPr lang="es-ES" sz="2400" b="1" dirty="0" smtClean="0">
                <a:latin typeface="Garamond"/>
                <a:ea typeface="ＭＳ Ｐゴシック" pitchFamily="34" charset="-128"/>
                <a:cs typeface="Garamond"/>
              </a:rPr>
              <a:t>(g</a:t>
            </a:r>
            <a:r>
              <a:rPr lang="es-ES" sz="2400" b="1" baseline="30000" dirty="0" smtClean="0">
                <a:latin typeface="Garamond"/>
                <a:ea typeface="ＭＳ Ｐゴシック" pitchFamily="34" charset="-128"/>
                <a:cs typeface="Garamond"/>
              </a:rPr>
              <a:t>0</a:t>
            </a:r>
            <a:r>
              <a:rPr lang="es-ES" sz="2400" b="1" dirty="0" smtClean="0">
                <a:latin typeface="Garamond"/>
                <a:ea typeface="ＭＳ Ｐゴシック" pitchFamily="34" charset="-128"/>
                <a:cs typeface="Garamond"/>
              </a:rPr>
              <a:t>(k))</a:t>
            </a:r>
            <a:r>
              <a:rPr lang="es-ES" sz="2000" b="1" dirty="0" smtClean="0">
                <a:solidFill>
                  <a:srgbClr val="D31B09"/>
                </a:solidFill>
                <a:latin typeface="Garamond"/>
                <a:ea typeface="ＭＳ Ｐゴシック" pitchFamily="34" charset="-128"/>
                <a:cs typeface="Garamond"/>
              </a:rPr>
              <a:t> = 6/16 = .375</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latin typeface="Garamond"/>
                <a:ea typeface="ＭＳ Ｐゴシック" pitchFamily="34" charset="-128"/>
                <a:cs typeface="Garamond"/>
              </a:rPr>
              <a:t>Dimensiones 	</a:t>
            </a:r>
            <a:r>
              <a:rPr lang="es-ES" sz="2400" i="1" dirty="0" smtClean="0">
                <a:latin typeface="Garamond"/>
                <a:ea typeface="ＭＳ Ｐゴシック" pitchFamily="34" charset="-128"/>
                <a:cs typeface="Garamond"/>
              </a:rPr>
              <a:t>c(k)   c(k)/d</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300" dirty="0" smtClean="0">
                <a:latin typeface="Garamond"/>
                <a:ea typeface="ＭＳ Ｐゴシック" pitchFamily="34" charset="-128"/>
                <a:cs typeface="Garamond"/>
              </a:rPr>
              <a:t>                </a:t>
            </a:r>
            <a:endParaRPr lang="es-ES" sz="2300" dirty="0">
              <a:latin typeface="Garamond"/>
              <a:ea typeface="ＭＳ Ｐゴシック" pitchFamily="34" charset="-128"/>
              <a:cs typeface="Garamond"/>
            </a:endParaRPr>
          </a:p>
          <a:p>
            <a:pPr eaLnBrk="1" hangingPunct="1">
              <a:lnSpc>
                <a:spcPct val="90000"/>
              </a:lnSpc>
              <a:buFontTx/>
              <a:buNone/>
            </a:pPr>
            <a:r>
              <a:rPr lang="es-ES" sz="2200" dirty="0" smtClean="0">
                <a:latin typeface="Garamond"/>
                <a:ea typeface="ＭＳ Ｐゴシック" pitchFamily="34" charset="-128"/>
                <a:cs typeface="Garamond"/>
              </a:rPr>
              <a:t>A = promedio de la proporción de privaciones entre los pobres = ¾</a:t>
            </a:r>
          </a:p>
          <a:p>
            <a:pPr eaLnBrk="1" hangingPunct="1">
              <a:lnSpc>
                <a:spcPct val="90000"/>
              </a:lnSpc>
              <a:buFontTx/>
              <a:buNone/>
            </a:pPr>
            <a:r>
              <a:rPr lang="es-ES" sz="2200" dirty="0" smtClean="0">
                <a:latin typeface="Garamond"/>
                <a:ea typeface="ＭＳ Ｐゴシック" pitchFamily="34" charset="-128"/>
                <a:cs typeface="Garamond"/>
              </a:rPr>
              <a:t>Nota: si la persona 2 sufre de una privación adicional, M</a:t>
            </a:r>
            <a:r>
              <a:rPr lang="es-ES" sz="2200" baseline="-25000" dirty="0" smtClean="0">
                <a:latin typeface="Garamond"/>
                <a:ea typeface="ＭＳ Ｐゴシック" pitchFamily="34" charset="-128"/>
                <a:cs typeface="Garamond"/>
              </a:rPr>
              <a:t>0</a:t>
            </a:r>
            <a:r>
              <a:rPr lang="es-ES" sz="2200" dirty="0" smtClean="0">
                <a:latin typeface="Garamond"/>
                <a:ea typeface="ＭＳ Ｐゴシック" pitchFamily="34" charset="-128"/>
                <a:cs typeface="Garamond"/>
              </a:rPr>
              <a:t> aumenta </a:t>
            </a:r>
            <a:r>
              <a:rPr lang="es-ES" sz="2200" dirty="0" smtClean="0">
                <a:latin typeface="Garamond"/>
                <a:ea typeface="ＭＳ Ｐゴシック" pitchFamily="34" charset="-128"/>
                <a:cs typeface="Garamond"/>
                <a:sym typeface="Wingdings"/>
              </a:rPr>
              <a:t> </a:t>
            </a:r>
            <a:r>
              <a:rPr lang="es-ES" sz="2200" dirty="0" smtClean="0">
                <a:latin typeface="Garamond"/>
                <a:ea typeface="ＭＳ Ｐゴシック" pitchFamily="34" charset="-128"/>
                <a:cs typeface="Garamond"/>
              </a:rPr>
              <a:t>	Satisface la </a:t>
            </a:r>
            <a:r>
              <a:rPr lang="es-ES" sz="2200" dirty="0" err="1" smtClean="0">
                <a:latin typeface="Garamond"/>
                <a:ea typeface="ＭＳ Ｐゴシック" pitchFamily="34" charset="-128"/>
                <a:cs typeface="Garamond"/>
              </a:rPr>
              <a:t>monotonicidad</a:t>
            </a:r>
            <a:r>
              <a:rPr lang="es-ES" sz="2200" dirty="0" smtClean="0">
                <a:latin typeface="Garamond"/>
                <a:ea typeface="ＭＳ Ｐゴシック" pitchFamily="34" charset="-128"/>
                <a:cs typeface="Garamond"/>
              </a:rPr>
              <a:t> dimensional </a:t>
            </a:r>
          </a:p>
        </p:txBody>
      </p:sp>
      <p:graphicFrame>
        <p:nvGraphicFramePr>
          <p:cNvPr id="9218" name="Object 2"/>
          <p:cNvGraphicFramePr>
            <a:graphicFrameLocks noChangeAspect="1"/>
          </p:cNvGraphicFramePr>
          <p:nvPr/>
        </p:nvGraphicFramePr>
        <p:xfrm>
          <a:off x="1830388" y="2514600"/>
          <a:ext cx="4908550" cy="1933575"/>
        </p:xfrm>
        <a:graphic>
          <a:graphicData uri="http://schemas.openxmlformats.org/presentationml/2006/ole">
            <mc:AlternateContent xmlns:mc="http://schemas.openxmlformats.org/markup-compatibility/2006">
              <mc:Choice xmlns:v="urn:schemas-microsoft-com:vml" Requires="v">
                <p:oleObj spid="_x0000_s99347" name="Equation" r:id="rId4" imgW="2450151" imgH="965078" progId="Equation.3">
                  <p:embed/>
                </p:oleObj>
              </mc:Choice>
              <mc:Fallback>
                <p:oleObj name="Equation" r:id="rId4" imgW="2450151"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0388" y="2514600"/>
                        <a:ext cx="49085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0" y="260648"/>
            <a:ext cx="9144000" cy="764704"/>
          </a:xfrm>
        </p:spPr>
        <p:txBody>
          <a:bodyPr/>
          <a:lstStyle/>
          <a:p>
            <a:pPr eaLnBrk="1" hangingPunct="1"/>
            <a:r>
              <a:rPr lang="es-ES" sz="3600" b="1" dirty="0" smtClean="0">
                <a:solidFill>
                  <a:srgbClr val="800000"/>
                </a:solidFill>
                <a:latin typeface="Garamond"/>
                <a:ea typeface="ＭＳ Ｐゴシック" pitchFamily="34" charset="-128"/>
                <a:cs typeface="Garamond"/>
              </a:rPr>
              <a:t>Agregación: Tasa de Recuento Ajustada</a:t>
            </a:r>
            <a:r>
              <a:rPr lang="en-US" sz="3600" b="1" dirty="0" smtClean="0">
                <a:solidFill>
                  <a:srgbClr val="800000"/>
                </a:solidFill>
                <a:latin typeface="Garamond"/>
                <a:ea typeface="ＭＳ Ｐゴシック" pitchFamily="34" charset="-128"/>
                <a:cs typeface="Garamond"/>
              </a:rPr>
              <a:t> </a:t>
            </a:r>
          </a:p>
        </p:txBody>
      </p:sp>
      <p:sp>
        <p:nvSpPr>
          <p:cNvPr id="9220" name="Rectangle 3"/>
          <p:cNvSpPr>
            <a:spLocks noGrp="1" noChangeArrowheads="1"/>
          </p:cNvSpPr>
          <p:nvPr>
            <p:ph type="body" idx="1"/>
          </p:nvPr>
        </p:nvSpPr>
        <p:spPr>
          <a:xfrm>
            <a:off x="683568" y="1124744"/>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Tasa de Recuento Ajustada = M</a:t>
            </a:r>
            <a:r>
              <a:rPr lang="es-ES" sz="2400" baseline="-25000" dirty="0" smtClean="0">
                <a:latin typeface="Garamond"/>
                <a:ea typeface="ＭＳ Ｐゴシック" pitchFamily="34" charset="-128"/>
                <a:cs typeface="Garamond"/>
              </a:rPr>
              <a:t>0</a:t>
            </a:r>
            <a:r>
              <a:rPr lang="es-ES" sz="2400" dirty="0" smtClean="0">
                <a:latin typeface="Garamond"/>
                <a:ea typeface="ＭＳ Ｐゴシック" pitchFamily="34" charset="-128"/>
                <a:cs typeface="Garamond"/>
              </a:rPr>
              <a:t> = HA = </a:t>
            </a:r>
            <a:r>
              <a:rPr lang="el-GR" sz="2400" b="1" dirty="0">
                <a:latin typeface="Garamond"/>
                <a:ea typeface="ＭＳ Ｐゴシック" pitchFamily="34" charset="-128"/>
                <a:cs typeface="Garamond"/>
              </a:rPr>
              <a:t>μ</a:t>
            </a:r>
            <a:r>
              <a:rPr lang="es-ES" sz="2400" b="1" dirty="0" smtClean="0">
                <a:latin typeface="Garamond"/>
                <a:ea typeface="ＭＳ Ｐゴシック" pitchFamily="34" charset="-128"/>
                <a:cs typeface="Garamond"/>
              </a:rPr>
              <a:t>(g</a:t>
            </a:r>
            <a:r>
              <a:rPr lang="es-ES" sz="2400" b="1" baseline="30000" dirty="0" smtClean="0">
                <a:latin typeface="Garamond"/>
                <a:ea typeface="ＭＳ Ｐゴシック" pitchFamily="34" charset="-128"/>
                <a:cs typeface="Garamond"/>
              </a:rPr>
              <a:t>0</a:t>
            </a:r>
            <a:r>
              <a:rPr lang="es-ES" sz="2400" b="1" dirty="0" smtClean="0">
                <a:latin typeface="Garamond"/>
                <a:ea typeface="ＭＳ Ｐゴシック" pitchFamily="34" charset="-128"/>
                <a:cs typeface="Garamond"/>
              </a:rPr>
              <a:t>(k))</a:t>
            </a:r>
            <a:r>
              <a:rPr lang="es-ES" sz="2000" b="1" dirty="0" smtClean="0">
                <a:solidFill>
                  <a:srgbClr val="D31B09"/>
                </a:solidFill>
                <a:latin typeface="Garamond"/>
                <a:ea typeface="ＭＳ Ｐゴシック" pitchFamily="34" charset="-128"/>
                <a:cs typeface="Garamond"/>
              </a:rPr>
              <a:t> = </a:t>
            </a:r>
            <a:r>
              <a:rPr lang="es-ES" sz="2000" b="1" dirty="0">
                <a:solidFill>
                  <a:srgbClr val="D31B09"/>
                </a:solidFill>
                <a:latin typeface="Garamond"/>
                <a:ea typeface="ＭＳ Ｐゴシック" pitchFamily="34" charset="-128"/>
                <a:cs typeface="Garamond"/>
              </a:rPr>
              <a:t>7</a:t>
            </a:r>
            <a:r>
              <a:rPr lang="es-ES" sz="2000" b="1" dirty="0" smtClean="0">
                <a:solidFill>
                  <a:srgbClr val="D31B09"/>
                </a:solidFill>
                <a:latin typeface="Garamond"/>
                <a:ea typeface="ＭＳ Ｐゴシック" pitchFamily="34" charset="-128"/>
                <a:cs typeface="Garamond"/>
              </a:rPr>
              <a:t>/16 = .44</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Dimensiones          </a:t>
            </a:r>
            <a:r>
              <a:rPr lang="es-ES" sz="2400" i="1" dirty="0" smtClean="0">
                <a:latin typeface="Garamond"/>
                <a:ea typeface="ＭＳ Ｐゴシック" pitchFamily="34" charset="-128"/>
                <a:cs typeface="Garamond"/>
              </a:rPr>
              <a:t>c(k)     c(k)/d</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300" dirty="0" smtClean="0">
                <a:latin typeface="Garamond"/>
                <a:ea typeface="ＭＳ Ｐゴシック" pitchFamily="34" charset="-128"/>
                <a:cs typeface="Garamond"/>
              </a:rPr>
              <a:t>                </a:t>
            </a:r>
            <a:endParaRPr lang="es-ES" sz="2300" dirty="0">
              <a:latin typeface="Garamond"/>
              <a:ea typeface="ＭＳ Ｐゴシック" pitchFamily="34" charset="-128"/>
              <a:cs typeface="Garamond"/>
            </a:endParaRPr>
          </a:p>
          <a:p>
            <a:pPr eaLnBrk="1" hangingPunct="1">
              <a:lnSpc>
                <a:spcPct val="90000"/>
              </a:lnSpc>
              <a:buFontTx/>
              <a:buNone/>
            </a:pPr>
            <a:endParaRPr lang="es-ES" sz="2200" dirty="0" smtClean="0">
              <a:latin typeface="Garamond"/>
              <a:ea typeface="ＭＳ Ｐゴシック" pitchFamily="34" charset="-128"/>
              <a:cs typeface="Garamond"/>
            </a:endParaRPr>
          </a:p>
          <a:p>
            <a:pPr eaLnBrk="1" hangingPunct="1">
              <a:lnSpc>
                <a:spcPct val="90000"/>
              </a:lnSpc>
              <a:buFontTx/>
              <a:buNone/>
            </a:pPr>
            <a:r>
              <a:rPr lang="es-ES" sz="2200" dirty="0" smtClean="0">
                <a:latin typeface="Garamond"/>
                <a:ea typeface="ＭＳ Ｐゴシック" pitchFamily="34" charset="-128"/>
                <a:cs typeface="Garamond"/>
              </a:rPr>
              <a:t>A = promedio de la proporción de privaciones entre los pobres = 7/8</a:t>
            </a:r>
          </a:p>
          <a:p>
            <a:pPr eaLnBrk="1" hangingPunct="1">
              <a:lnSpc>
                <a:spcPct val="90000"/>
              </a:lnSpc>
              <a:buFontTx/>
              <a:buNone/>
            </a:pPr>
            <a:r>
              <a:rPr lang="es-ES" sz="2200" dirty="0" smtClean="0">
                <a:latin typeface="Garamond"/>
                <a:ea typeface="ＭＳ Ｐゴシック" pitchFamily="34" charset="-128"/>
                <a:cs typeface="Garamond"/>
              </a:rPr>
              <a:t>Nota: si la persona 2 sufre de una privación adicional, M</a:t>
            </a:r>
            <a:r>
              <a:rPr lang="es-ES" sz="2200" baseline="-25000" dirty="0" smtClean="0">
                <a:latin typeface="Garamond"/>
                <a:ea typeface="ＭＳ Ｐゴシック" pitchFamily="34" charset="-128"/>
                <a:cs typeface="Garamond"/>
              </a:rPr>
              <a:t>0</a:t>
            </a:r>
            <a:r>
              <a:rPr lang="es-ES" sz="2200" dirty="0" smtClean="0">
                <a:latin typeface="Garamond"/>
                <a:ea typeface="ＭＳ Ｐゴシック" pitchFamily="34" charset="-128"/>
                <a:cs typeface="Garamond"/>
              </a:rPr>
              <a:t> aumenta </a:t>
            </a:r>
            <a:r>
              <a:rPr lang="es-ES" sz="2200" dirty="0" smtClean="0">
                <a:latin typeface="Garamond"/>
                <a:ea typeface="ＭＳ Ｐゴシック" pitchFamily="34" charset="-128"/>
                <a:cs typeface="Garamond"/>
                <a:sym typeface="Wingdings"/>
              </a:rPr>
              <a:t> </a:t>
            </a:r>
            <a:r>
              <a:rPr lang="es-ES" sz="2200" dirty="0" smtClean="0">
                <a:latin typeface="Garamond"/>
                <a:ea typeface="ＭＳ Ｐゴシック" pitchFamily="34" charset="-128"/>
                <a:cs typeface="Garamond"/>
              </a:rPr>
              <a:t>	Satisface la </a:t>
            </a:r>
            <a:r>
              <a:rPr lang="es-ES" sz="2200" dirty="0" err="1" smtClean="0">
                <a:latin typeface="Garamond"/>
                <a:ea typeface="ＭＳ Ｐゴシック" pitchFamily="34" charset="-128"/>
                <a:cs typeface="Garamond"/>
              </a:rPr>
              <a:t>monotonicidad</a:t>
            </a:r>
            <a:r>
              <a:rPr lang="es-ES" sz="2200" dirty="0" smtClean="0">
                <a:latin typeface="Garamond"/>
                <a:ea typeface="ＭＳ Ｐゴシック" pitchFamily="34" charset="-128"/>
                <a:cs typeface="Garamond"/>
              </a:rPr>
              <a:t> dimensional </a:t>
            </a:r>
          </a:p>
        </p:txBody>
      </p:sp>
      <p:graphicFrame>
        <p:nvGraphicFramePr>
          <p:cNvPr id="9218" name="Object 2"/>
          <p:cNvGraphicFramePr>
            <a:graphicFrameLocks noChangeAspect="1"/>
          </p:cNvGraphicFramePr>
          <p:nvPr>
            <p:extLst>
              <p:ext uri="{D42A27DB-BD31-4B8C-83A1-F6EECF244321}">
                <p14:modId xmlns:p14="http://schemas.microsoft.com/office/powerpoint/2010/main" val="2561721037"/>
              </p:ext>
            </p:extLst>
          </p:nvPr>
        </p:nvGraphicFramePr>
        <p:xfrm>
          <a:off x="1690688" y="2438400"/>
          <a:ext cx="5187950" cy="2085975"/>
        </p:xfrm>
        <a:graphic>
          <a:graphicData uri="http://schemas.openxmlformats.org/presentationml/2006/ole">
            <mc:AlternateContent xmlns:mc="http://schemas.openxmlformats.org/markup-compatibility/2006">
              <mc:Choice xmlns:v="urn:schemas-microsoft-com:vml" Requires="v">
                <p:oleObj spid="_x0000_s100370" name="Equation" r:id="rId4" imgW="2577960" imgH="1032840" progId="Equation.DSMT4">
                  <p:embed/>
                </p:oleObj>
              </mc:Choice>
              <mc:Fallback>
                <p:oleObj name="Equation" r:id="rId4" imgW="2577960" imgH="103284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0688" y="2438400"/>
                        <a:ext cx="5187950" cy="2085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91411202"/>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260648"/>
            <a:ext cx="9144000" cy="836712"/>
          </a:xfrm>
        </p:spPr>
        <p:txBody>
          <a:bodyPr/>
          <a:lstStyle/>
          <a:p>
            <a:pPr eaLnBrk="1" hangingPunct="1"/>
            <a:r>
              <a:rPr lang="es-ES" sz="4000" dirty="0" smtClean="0">
                <a:solidFill>
                  <a:srgbClr val="800000"/>
                </a:solidFill>
                <a:latin typeface="Times" pitchFamily="18" charset="0"/>
                <a:ea typeface="ＭＳ Ｐゴシック" pitchFamily="34" charset="-128"/>
                <a:cs typeface="Times" pitchFamily="18" charset="0"/>
              </a:rPr>
              <a:t>Tasa de Recuento Ajustada </a:t>
            </a:r>
            <a:r>
              <a:rPr lang="en-GB" sz="4000" dirty="0" smtClean="0">
                <a:solidFill>
                  <a:srgbClr val="800000"/>
                </a:solidFill>
                <a:latin typeface="Times New Roman"/>
                <a:ea typeface="ＭＳ Ｐゴシック" pitchFamily="34" charset="-128"/>
                <a:cs typeface="Times New Roman"/>
              </a:rPr>
              <a:t>M</a:t>
            </a:r>
            <a:r>
              <a:rPr lang="en-GB" sz="4000" i="1" baseline="-25000" dirty="0" smtClean="0">
                <a:solidFill>
                  <a:srgbClr val="800000"/>
                </a:solidFill>
                <a:latin typeface="Times New Roman"/>
                <a:ea typeface="ＭＳ Ｐゴシック" pitchFamily="34" charset="-128"/>
                <a:cs typeface="Times New Roman"/>
              </a:rPr>
              <a:t>k</a:t>
            </a:r>
            <a:r>
              <a:rPr lang="en-GB" sz="4000" baseline="-25000" dirty="0" smtClean="0">
                <a:solidFill>
                  <a:srgbClr val="800000"/>
                </a:solidFill>
                <a:latin typeface="Times New Roman"/>
                <a:ea typeface="ＭＳ Ｐゴシック" pitchFamily="34" charset="-128"/>
                <a:cs typeface="Times New Roman"/>
              </a:rPr>
              <a:t>0</a:t>
            </a:r>
            <a:r>
              <a:rPr lang="en-GB" sz="4000" dirty="0" smtClean="0">
                <a:solidFill>
                  <a:srgbClr val="800000"/>
                </a:solidFill>
                <a:latin typeface="Times New Roman"/>
                <a:ea typeface="ＭＳ Ｐゴシック" pitchFamily="34" charset="-128"/>
                <a:cs typeface="Times New Roman"/>
              </a:rPr>
              <a:t>=(</a:t>
            </a:r>
            <a:r>
              <a:rPr lang="en-GB" sz="4000" i="1" dirty="0" smtClean="0">
                <a:solidFill>
                  <a:srgbClr val="800000"/>
                </a:solidFill>
                <a:latin typeface="Times New Roman"/>
                <a:ea typeface="ＭＳ Ｐゴシック" pitchFamily="34" charset="-128"/>
                <a:cs typeface="Times New Roman"/>
              </a:rPr>
              <a:t>ρ</a:t>
            </a:r>
            <a:r>
              <a:rPr lang="en-GB" sz="4000" i="1" baseline="-25000" dirty="0" smtClean="0">
                <a:solidFill>
                  <a:srgbClr val="800000"/>
                </a:solidFill>
                <a:latin typeface="Times New Roman"/>
                <a:ea typeface="ＭＳ Ｐゴシック" pitchFamily="34" charset="-128"/>
                <a:cs typeface="Times New Roman"/>
              </a:rPr>
              <a:t>k</a:t>
            </a:r>
            <a:r>
              <a:rPr lang="en-GB" sz="4000" i="1" dirty="0" smtClean="0">
                <a:solidFill>
                  <a:srgbClr val="800000"/>
                </a:solidFill>
                <a:latin typeface="Times New Roman"/>
                <a:ea typeface="ＭＳ Ｐゴシック" pitchFamily="34" charset="-128"/>
                <a:cs typeface="Times New Roman"/>
              </a:rPr>
              <a:t>,M</a:t>
            </a:r>
            <a:r>
              <a:rPr lang="en-GB" sz="4000" baseline="-25000" dirty="0" smtClean="0">
                <a:solidFill>
                  <a:srgbClr val="800000"/>
                </a:solidFill>
                <a:latin typeface="Times New Roman"/>
                <a:ea typeface="ＭＳ Ｐゴシック" pitchFamily="34" charset="-128"/>
                <a:cs typeface="Times New Roman"/>
              </a:rPr>
              <a:t>0</a:t>
            </a:r>
            <a:r>
              <a:rPr lang="en-GB" sz="4000" dirty="0" smtClean="0">
                <a:solidFill>
                  <a:srgbClr val="800000"/>
                </a:solidFill>
                <a:latin typeface="Times New Roman"/>
                <a:ea typeface="ＭＳ Ｐゴシック" pitchFamily="34" charset="-128"/>
                <a:cs typeface="Times New Roman"/>
              </a:rPr>
              <a:t>) </a:t>
            </a:r>
            <a:endParaRPr lang="en-US" sz="4000" dirty="0" smtClean="0">
              <a:solidFill>
                <a:srgbClr val="800000"/>
              </a:solidFill>
              <a:latin typeface="Times New Roman"/>
              <a:ea typeface="ＭＳ Ｐゴシック" pitchFamily="34" charset="-128"/>
              <a:cs typeface="Times New Roman"/>
            </a:endParaRPr>
          </a:p>
        </p:txBody>
      </p:sp>
      <p:sp>
        <p:nvSpPr>
          <p:cNvPr id="19459" name="Rectangle 3"/>
          <p:cNvSpPr>
            <a:spLocks noGrp="1" noChangeArrowheads="1"/>
          </p:cNvSpPr>
          <p:nvPr>
            <p:ph type="body" idx="1"/>
          </p:nvPr>
        </p:nvSpPr>
        <p:spPr>
          <a:xfrm>
            <a:off x="685800" y="1219200"/>
            <a:ext cx="7924800" cy="5638800"/>
          </a:xfrm>
        </p:spPr>
        <p:txBody>
          <a:bodyPr/>
          <a:lstStyle/>
          <a:p>
            <a:pPr marL="609600" indent="-609600" eaLnBrk="1" hangingPunct="1">
              <a:lnSpc>
                <a:spcPct val="90000"/>
              </a:lnSpc>
            </a:pPr>
            <a:r>
              <a:rPr lang="es-ES" sz="2800" dirty="0" smtClean="0">
                <a:latin typeface="Garamond"/>
                <a:ea typeface="ＭＳ Ｐゴシック" pitchFamily="34" charset="-128"/>
                <a:cs typeface="Garamond"/>
              </a:rPr>
              <a:t>Válida para datos ordinales (identificación &amp; agregación) – es robusta a transformaciones </a:t>
            </a:r>
            <a:r>
              <a:rPr lang="es-ES" sz="2800" dirty="0" smtClean="0">
                <a:latin typeface="Garamond"/>
                <a:ea typeface="ＭＳ Ｐゴシック" pitchFamily="34" charset="-128"/>
                <a:cs typeface="Garamond"/>
              </a:rPr>
              <a:t>monótonas </a:t>
            </a:r>
            <a:r>
              <a:rPr lang="es-ES" sz="2800" dirty="0" smtClean="0">
                <a:latin typeface="Garamond"/>
                <a:ea typeface="ＭＳ Ｐゴシック" pitchFamily="34" charset="-128"/>
                <a:cs typeface="Garamond"/>
              </a:rPr>
              <a:t>de los datos. </a:t>
            </a:r>
          </a:p>
          <a:p>
            <a:pPr marL="609600" indent="-609600" eaLnBrk="1" hangingPunct="1">
              <a:lnSpc>
                <a:spcPct val="90000"/>
              </a:lnSpc>
            </a:pPr>
            <a:r>
              <a:rPr lang="es-ES" sz="2800" dirty="0" smtClean="0">
                <a:latin typeface="Garamond"/>
                <a:ea typeface="ＭＳ Ｐゴシック" pitchFamily="34" charset="-128"/>
                <a:cs typeface="Garamond"/>
              </a:rPr>
              <a:t>Similar a la brecha </a:t>
            </a:r>
            <a:r>
              <a:rPr lang="es-ES" sz="2800" dirty="0" smtClean="0">
                <a:latin typeface="Garamond"/>
                <a:ea typeface="ＭＳ Ｐゴシック" pitchFamily="34" charset="-128"/>
                <a:cs typeface="Garamond"/>
              </a:rPr>
              <a:t>unidimensional P</a:t>
            </a:r>
            <a:r>
              <a:rPr lang="es-ES" sz="2800" baseline="-25000" dirty="0" smtClean="0">
                <a:latin typeface="Garamond"/>
                <a:ea typeface="ＭＳ Ｐゴシック" pitchFamily="34" charset="-128"/>
                <a:cs typeface="Garamond"/>
              </a:rPr>
              <a:t>1</a:t>
            </a:r>
            <a:r>
              <a:rPr lang="es-ES" sz="2800" dirty="0" smtClean="0">
                <a:latin typeface="Garamond"/>
                <a:ea typeface="ＭＳ Ｐゴシック" pitchFamily="34" charset="-128"/>
                <a:cs typeface="Garamond"/>
              </a:rPr>
              <a:t> </a:t>
            </a:r>
            <a:r>
              <a:rPr lang="es-ES" sz="2800" dirty="0" smtClean="0">
                <a:latin typeface="Garamond"/>
                <a:ea typeface="ＭＳ Ｐゴシック" pitchFamily="34" charset="-128"/>
                <a:cs typeface="Garamond"/>
              </a:rPr>
              <a:t>= HI; </a:t>
            </a:r>
            <a:r>
              <a:rPr lang="es-ES" sz="2800" dirty="0" smtClean="0">
                <a:latin typeface="Garamond"/>
                <a:ea typeface="ＭＳ Ｐゴシック" pitchFamily="34" charset="-128"/>
                <a:cs typeface="Garamond"/>
              </a:rPr>
              <a:t>M</a:t>
            </a:r>
            <a:r>
              <a:rPr lang="es-ES" sz="2800" baseline="-25000" dirty="0" smtClean="0">
                <a:latin typeface="Garamond"/>
                <a:ea typeface="ＭＳ Ｐゴシック" pitchFamily="34" charset="-128"/>
                <a:cs typeface="Garamond"/>
              </a:rPr>
              <a:t>0</a:t>
            </a:r>
            <a:r>
              <a:rPr lang="es-ES" sz="2800" dirty="0" smtClean="0">
                <a:latin typeface="Garamond"/>
                <a:ea typeface="ＭＳ Ｐゴシック" pitchFamily="34" charset="-128"/>
                <a:cs typeface="Garamond"/>
              </a:rPr>
              <a:t>= </a:t>
            </a:r>
            <a:r>
              <a:rPr lang="es-ES" sz="2800" dirty="0" smtClean="0">
                <a:latin typeface="Garamond"/>
                <a:ea typeface="ＭＳ Ｐゴシック" pitchFamily="34" charset="-128"/>
                <a:cs typeface="Garamond"/>
              </a:rPr>
              <a:t>HA</a:t>
            </a:r>
          </a:p>
          <a:p>
            <a:pPr marL="609600" indent="-609600" eaLnBrk="1" hangingPunct="1">
              <a:lnSpc>
                <a:spcPct val="90000"/>
              </a:lnSpc>
            </a:pPr>
            <a:r>
              <a:rPr lang="es-ES" sz="2800" dirty="0" smtClean="0">
                <a:latin typeface="Garamond"/>
                <a:ea typeface="ＭＳ Ｐゴシック" pitchFamily="34" charset="-128"/>
                <a:cs typeface="Garamond"/>
              </a:rPr>
              <a:t>Fácil de calcular, fácil de interpretar</a:t>
            </a:r>
          </a:p>
          <a:p>
            <a:pPr marL="609600" indent="-609600" eaLnBrk="1" hangingPunct="1">
              <a:lnSpc>
                <a:spcPct val="90000"/>
              </a:lnSpc>
            </a:pPr>
            <a:r>
              <a:rPr lang="es-ES" sz="2800" dirty="0" smtClean="0">
                <a:latin typeface="Garamond"/>
                <a:ea typeface="ＭＳ Ｐゴシック" pitchFamily="34" charset="-128"/>
                <a:cs typeface="Garamond"/>
              </a:rPr>
              <a:t>Puede ser desagregada por dimensión – políticas </a:t>
            </a:r>
          </a:p>
          <a:p>
            <a:pPr marL="609600" indent="-609600" eaLnBrk="1" hangingPunct="1">
              <a:lnSpc>
                <a:spcPct val="90000"/>
              </a:lnSpc>
            </a:pPr>
            <a:r>
              <a:rPr lang="es-ES" sz="2800" dirty="0" smtClean="0">
                <a:latin typeface="Garamond"/>
                <a:ea typeface="ＭＳ Ｐゴシック" pitchFamily="34" charset="-128"/>
                <a:cs typeface="Garamond"/>
              </a:rPr>
              <a:t>Caracterización vía libertades – P&amp;X 1990</a:t>
            </a:r>
          </a:p>
          <a:p>
            <a:pPr marL="609600" indent="-609600" eaLnBrk="1" hangingPunct="1">
              <a:lnSpc>
                <a:spcPct val="90000"/>
              </a:lnSpc>
            </a:pPr>
            <a:r>
              <a:rPr lang="es-ES" sz="2800" dirty="0" smtClean="0">
                <a:latin typeface="Garamond"/>
                <a:ea typeface="ＭＳ Ｐゴシック" pitchFamily="34" charset="-128"/>
                <a:cs typeface="Garamond"/>
              </a:rPr>
              <a:t>Resultados de dominancia (mencionados después)</a:t>
            </a:r>
          </a:p>
          <a:p>
            <a:pPr marL="609600" indent="-609600" eaLnBrk="1" hangingPunct="1">
              <a:lnSpc>
                <a:spcPct val="90000"/>
              </a:lnSpc>
            </a:pPr>
            <a:r>
              <a:rPr lang="es-ES" sz="2800" dirty="0" smtClean="0">
                <a:latin typeface="Garamond"/>
                <a:ea typeface="ＭＳ Ｐゴシック" pitchFamily="34" charset="-128"/>
                <a:cs typeface="Garamond"/>
              </a:rPr>
              <a:t>Nota: puede ir más allá si las variables son cardinales</a:t>
            </a:r>
          </a:p>
          <a:p>
            <a:pPr marL="609600" indent="-609600" eaLnBrk="1" hangingPunct="1">
              <a:lnSpc>
                <a:spcPct val="90000"/>
              </a:lnSpc>
              <a:buFontTx/>
              <a:buNone/>
            </a:pPr>
            <a:r>
              <a:rPr lang="es-ES" sz="2800" dirty="0" smtClean="0">
                <a:latin typeface="Garamond"/>
                <a:ea typeface="ＭＳ Ｐゴシック" pitchFamily="34" charset="-128"/>
                <a:cs typeface="Garamond"/>
              </a:rPr>
              <a:t>	</a:t>
            </a: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0" y="0"/>
            <a:ext cx="9144000" cy="1219200"/>
          </a:xfrm>
        </p:spPr>
        <p:txBody>
          <a:bodyPr/>
          <a:lstStyle/>
          <a:p>
            <a:pPr eaLnBrk="1" hangingPunct="1"/>
            <a:r>
              <a:rPr lang="es-ES" sz="4000" b="1" dirty="0" smtClean="0">
                <a:solidFill>
                  <a:srgbClr val="800000"/>
                </a:solidFill>
                <a:latin typeface="Garamond"/>
                <a:ea typeface="ＭＳ Ｐゴシック" pitchFamily="34" charset="-128"/>
                <a:cs typeface="Garamond"/>
              </a:rPr>
              <a:t>Agregación: AF Familia</a:t>
            </a:r>
            <a:endParaRPr lang="en-US" sz="4000" b="1" dirty="0" smtClean="0">
              <a:solidFill>
                <a:srgbClr val="800000"/>
              </a:solidFill>
              <a:latin typeface="Garamond"/>
              <a:ea typeface="ＭＳ Ｐゴシック" pitchFamily="34" charset="-128"/>
              <a:cs typeface="Garamond"/>
            </a:endParaRPr>
          </a:p>
        </p:txBody>
      </p:sp>
      <p:sp>
        <p:nvSpPr>
          <p:cNvPr id="17412" name="Rectangle 3"/>
          <p:cNvSpPr>
            <a:spLocks noGrp="1" noChangeArrowheads="1"/>
          </p:cNvSpPr>
          <p:nvPr>
            <p:ph type="body" idx="1"/>
          </p:nvPr>
        </p:nvSpPr>
        <p:spPr>
          <a:xfrm>
            <a:off x="0" y="1219200"/>
            <a:ext cx="9144000" cy="5638800"/>
          </a:xfrm>
        </p:spPr>
        <p:txBody>
          <a:bodyPr/>
          <a:lstStyle/>
          <a:p>
            <a:pPr indent="22225" eaLnBrk="1" hangingPunct="1">
              <a:lnSpc>
                <a:spcPct val="90000"/>
              </a:lnSpc>
              <a:buFontTx/>
              <a:buNone/>
            </a:pPr>
            <a:r>
              <a:rPr lang="es-ES" sz="2400" dirty="0" smtClean="0">
                <a:latin typeface="Garamond"/>
                <a:ea typeface="ＭＳ Ｐゴシック" pitchFamily="34" charset="-128"/>
                <a:cs typeface="Garamond"/>
              </a:rPr>
              <a:t>AF Familia es M</a:t>
            </a:r>
            <a:r>
              <a:rPr lang="el-GR" sz="2400" baseline="-25000" dirty="0" smtClean="0">
                <a:latin typeface="Garamond"/>
                <a:ea typeface="ＭＳ Ｐゴシック" pitchFamily="34" charset="-128"/>
                <a:cs typeface="Garamond"/>
              </a:rPr>
              <a:t>α</a:t>
            </a:r>
            <a:r>
              <a:rPr lang="es-ES" sz="2400" dirty="0" smtClean="0">
                <a:latin typeface="Garamond"/>
                <a:ea typeface="ＭＳ Ｐゴシック" pitchFamily="34" charset="-128"/>
                <a:cs typeface="Garamond"/>
              </a:rPr>
              <a:t> = </a:t>
            </a:r>
            <a:r>
              <a:rPr lang="es-ES" sz="2400" b="1" dirty="0" smtClean="0">
                <a:solidFill>
                  <a:srgbClr val="D31B09"/>
                </a:solidFill>
                <a:latin typeface="Garamond"/>
                <a:ea typeface="ＭＳ Ｐゴシック" pitchFamily="34" charset="-128"/>
                <a:cs typeface="Garamond"/>
              </a:rPr>
              <a:t>μ(g</a:t>
            </a:r>
            <a:r>
              <a:rPr lang="el-GR" sz="2400" b="1" baseline="30000" dirty="0" smtClean="0">
                <a:solidFill>
                  <a:srgbClr val="D31B09"/>
                </a:solidFill>
                <a:latin typeface="Garamond"/>
                <a:ea typeface="ＭＳ Ｐゴシック" pitchFamily="34" charset="-128"/>
                <a:cs typeface="Garamond"/>
              </a:rPr>
              <a:t>α</a:t>
            </a:r>
            <a:r>
              <a:rPr lang="es-ES" sz="2400" b="1" dirty="0" smtClean="0">
                <a:solidFill>
                  <a:srgbClr val="D31B09"/>
                </a:solidFill>
                <a:latin typeface="Garamond"/>
                <a:ea typeface="ＭＳ Ｐゴシック" pitchFamily="34" charset="-128"/>
                <a:cs typeface="Garamond"/>
              </a:rPr>
              <a:t>(k)</a:t>
            </a:r>
            <a:r>
              <a:rPr lang="es-ES" sz="2400" b="1" dirty="0" smtClean="0">
                <a:solidFill>
                  <a:srgbClr val="D31B09"/>
                </a:solidFill>
                <a:latin typeface="Garamond"/>
                <a:ea typeface="ＭＳ Ｐゴシック" pitchFamily="34" charset="-128"/>
                <a:cs typeface="Garamond"/>
              </a:rPr>
              <a:t>) </a:t>
            </a:r>
            <a:r>
              <a:rPr lang="es-ES" sz="2400" dirty="0" smtClean="0">
                <a:latin typeface="Garamond"/>
                <a:ea typeface="ＭＳ Ｐゴシック" pitchFamily="34" charset="-128"/>
                <a:cs typeface="Garamond"/>
              </a:rPr>
              <a:t>para </a:t>
            </a:r>
            <a:r>
              <a:rPr lang="el-GR" sz="2400" dirty="0" smtClean="0">
                <a:latin typeface="Garamond"/>
                <a:ea typeface="ＭＳ Ｐゴシック" pitchFamily="34" charset="-128"/>
                <a:cs typeface="Garamond"/>
              </a:rPr>
              <a:t>α</a:t>
            </a:r>
            <a:r>
              <a:rPr lang="es-ES" sz="2400" dirty="0" smtClean="0">
                <a:latin typeface="Garamond"/>
                <a:ea typeface="ＭＳ Ｐゴシック" pitchFamily="34" charset="-128"/>
                <a:cs typeface="Garamond"/>
              </a:rPr>
              <a:t> </a:t>
            </a:r>
            <a:r>
              <a:rPr lang="es-ES" sz="2400" u="sng" dirty="0" smtClean="0">
                <a:latin typeface="Garamond"/>
                <a:ea typeface="ＭＳ Ｐゴシック" pitchFamily="34" charset="-128"/>
                <a:cs typeface="Garamond"/>
              </a:rPr>
              <a:t>&gt;</a:t>
            </a:r>
            <a:r>
              <a:rPr lang="es-ES" sz="2400" dirty="0" smtClean="0">
                <a:latin typeface="Garamond"/>
                <a:ea typeface="ＭＳ Ｐゴシック" pitchFamily="34" charset="-128"/>
                <a:cs typeface="Garamond"/>
              </a:rPr>
              <a:t> 0</a:t>
            </a:r>
          </a:p>
          <a:p>
            <a:pPr eaLnBrk="1" hangingPunct="1">
              <a:lnSpc>
                <a:spcPct val="90000"/>
              </a:lnSpc>
              <a:buFontTx/>
              <a:buNone/>
            </a:pPr>
            <a:r>
              <a:rPr lang="es-ES" sz="800" dirty="0" smtClean="0">
                <a:latin typeface="Garamond"/>
                <a:ea typeface="ＭＳ Ｐゴシック" pitchFamily="34" charset="-128"/>
                <a:cs typeface="Garamond"/>
              </a:rPr>
              <a:t> 			</a:t>
            </a:r>
            <a:r>
              <a:rPr lang="es-ES" sz="800" dirty="0" smtClean="0">
                <a:solidFill>
                  <a:schemeClr val="bg2"/>
                </a:solidFill>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Dimensiones</a:t>
            </a:r>
            <a:endParaRPr lang="es-ES" sz="2400" dirty="0" smtClean="0">
              <a:solidFill>
                <a:srgbClr val="7F7F7F"/>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endParaRPr lang="es-ES" sz="1100" dirty="0" smtClean="0">
              <a:latin typeface="Garamond"/>
              <a:ea typeface="ＭＳ Ｐゴシック" pitchFamily="34" charset="-128"/>
              <a:cs typeface="Garamond"/>
            </a:endParaRPr>
          </a:p>
          <a:p>
            <a:pPr marL="269875" indent="0">
              <a:spcBef>
                <a:spcPct val="0"/>
              </a:spcBef>
              <a:buFontTx/>
              <a:buNone/>
            </a:pPr>
            <a:r>
              <a:rPr lang="es-ES" sz="2000" i="1" dirty="0" smtClean="0">
                <a:latin typeface="Garamond"/>
                <a:ea typeface="ＭＳ Ｐゴシック" pitchFamily="34" charset="-128"/>
                <a:cs typeface="Garamond"/>
                <a:sym typeface="Symbol" pitchFamily="18" charset="2"/>
              </a:rPr>
              <a:t>Teorema 1 </a:t>
            </a:r>
            <a:r>
              <a:rPr lang="es-ES" sz="2000" dirty="0" smtClean="0">
                <a:latin typeface="Garamond"/>
                <a:ea typeface="ＭＳ Ｐゴシック" pitchFamily="34" charset="-128"/>
                <a:cs typeface="Garamond"/>
                <a:sym typeface="Symbol" pitchFamily="18" charset="2"/>
              </a:rPr>
              <a:t> Para cualquier vector  de ponderación y líneas de corte, la metodología </a:t>
            </a:r>
            <a:r>
              <a:rPr lang="es-ES" sz="2000" b="1" dirty="0" err="1" smtClean="0">
                <a:latin typeface="Script MT Bold" panose="03040602040607080904" pitchFamily="66" charset="0"/>
                <a:ea typeface="ＭＳ Ｐゴシック" pitchFamily="34" charset="-128"/>
                <a:cs typeface="Garamond"/>
                <a:sym typeface="Symbol" pitchFamily="18" charset="2"/>
              </a:rPr>
              <a:t>M</a:t>
            </a:r>
            <a:r>
              <a:rPr lang="es-ES" sz="2000" i="1" baseline="-25000" dirty="0" err="1" smtClean="0">
                <a:latin typeface="Garamond"/>
                <a:ea typeface="ＭＳ Ｐゴシック" pitchFamily="34" charset="-128"/>
                <a:cs typeface="Garamond"/>
                <a:sym typeface="Symbol" pitchFamily="18" charset="2"/>
              </a:rPr>
              <a:t>ka</a:t>
            </a:r>
            <a:r>
              <a:rPr lang="es-ES" sz="2000" i="1" dirty="0" smtClean="0">
                <a:latin typeface="Garamond"/>
                <a:ea typeface="ＭＳ Ｐゴシック" pitchFamily="34" charset="-128"/>
                <a:cs typeface="Garamond"/>
                <a:sym typeface="Symbol" pitchFamily="18" charset="2"/>
              </a:rPr>
              <a:t> </a:t>
            </a:r>
            <a:r>
              <a:rPr lang="es-ES" sz="2000" dirty="0" smtClean="0">
                <a:latin typeface="Garamond"/>
                <a:ea typeface="ＭＳ Ｐゴシック" pitchFamily="34" charset="-128"/>
                <a:cs typeface="Garamond"/>
                <a:sym typeface="Symbol" pitchFamily="18" charset="2"/>
              </a:rPr>
              <a:t>=(</a:t>
            </a:r>
            <a:r>
              <a:rPr lang="es-ES" sz="2000" i="1" dirty="0" err="1" smtClean="0">
                <a:latin typeface="Garamond"/>
                <a:ea typeface="ＭＳ Ｐゴシック" pitchFamily="34" charset="-128"/>
                <a:cs typeface="Garamond"/>
                <a:sym typeface="Symbol" pitchFamily="18" charset="2"/>
              </a:rPr>
              <a:t>ρ</a:t>
            </a:r>
            <a:r>
              <a:rPr lang="es-ES" sz="2000" i="1" baseline="-25000" dirty="0" err="1" smtClean="0">
                <a:latin typeface="Garamond"/>
                <a:ea typeface="ＭＳ Ｐゴシック" pitchFamily="34" charset="-128"/>
                <a:cs typeface="Garamond"/>
                <a:sym typeface="Symbol" pitchFamily="18" charset="2"/>
              </a:rPr>
              <a:t>k</a:t>
            </a:r>
            <a:r>
              <a:rPr lang="es-ES" sz="2000" i="1" dirty="0" err="1" smtClean="0">
                <a:latin typeface="Garamond"/>
                <a:ea typeface="ＭＳ Ｐゴシック" pitchFamily="34" charset="-128"/>
                <a:cs typeface="Garamond"/>
                <a:sym typeface="Symbol" pitchFamily="18" charset="2"/>
              </a:rPr>
              <a:t>,M</a:t>
            </a:r>
            <a:r>
              <a:rPr lang="es-ES" sz="2000" i="1" baseline="-25000" dirty="0" smtClean="0">
                <a:latin typeface="Garamond"/>
                <a:ea typeface="ＭＳ Ｐゴシック" pitchFamily="34" charset="-128"/>
                <a:cs typeface="Garamond"/>
                <a:sym typeface="Symbol" pitchFamily="18" charset="2"/>
              </a:rPr>
              <a:t></a:t>
            </a:r>
            <a:r>
              <a:rPr lang="es-ES" sz="2000" dirty="0" smtClean="0">
                <a:latin typeface="Garamond"/>
                <a:ea typeface="ＭＳ Ｐゴシック" pitchFamily="34" charset="-128"/>
                <a:cs typeface="Garamond"/>
                <a:sym typeface="Symbol" pitchFamily="18" charset="2"/>
              </a:rPr>
              <a:t>) satisface: </a:t>
            </a:r>
            <a:r>
              <a:rPr lang="es-ES" sz="2000" dirty="0" err="1" smtClean="0">
                <a:latin typeface="Garamond"/>
                <a:ea typeface="ＭＳ Ｐゴシック" pitchFamily="34" charset="-128"/>
                <a:cs typeface="Garamond"/>
                <a:sym typeface="Symbol" pitchFamily="18" charset="2"/>
              </a:rPr>
              <a:t>descomponibilidad</a:t>
            </a:r>
            <a:r>
              <a:rPr lang="es-ES" sz="2000" dirty="0" smtClean="0">
                <a:latin typeface="Garamond"/>
                <a:ea typeface="ＭＳ Ｐゴシック" pitchFamily="34" charset="-128"/>
                <a:cs typeface="Garamond"/>
                <a:sym typeface="Symbol" pitchFamily="18" charset="2"/>
              </a:rPr>
              <a:t>, </a:t>
            </a:r>
            <a:r>
              <a:rPr lang="es-ES" sz="2000" dirty="0">
                <a:latin typeface="Garamond"/>
                <a:ea typeface="ＭＳ Ｐゴシック" pitchFamily="34" charset="-128"/>
                <a:cs typeface="Garamond"/>
                <a:sym typeface="Symbol" pitchFamily="18" charset="2"/>
              </a:rPr>
              <a:t>invariancia de </a:t>
            </a:r>
            <a:r>
              <a:rPr lang="es-ES" sz="2000" dirty="0" smtClean="0">
                <a:latin typeface="Garamond"/>
                <a:ea typeface="ＭＳ Ｐゴシック" pitchFamily="34" charset="-128"/>
                <a:cs typeface="Garamond"/>
                <a:sym typeface="Symbol" pitchFamily="18" charset="2"/>
              </a:rPr>
              <a:t>replicación, </a:t>
            </a:r>
            <a:r>
              <a:rPr lang="es-ES" sz="2000" dirty="0" smtClean="0">
                <a:latin typeface="Garamond"/>
                <a:ea typeface="ＭＳ Ｐゴシック" pitchFamily="34" charset="-128"/>
                <a:cs typeface="Garamond"/>
                <a:sym typeface="Symbol" pitchFamily="18" charset="2"/>
              </a:rPr>
              <a:t>simetría, axioma de foco en pobreza y en privación, </a:t>
            </a:r>
            <a:r>
              <a:rPr lang="es-ES" sz="2000" dirty="0" err="1" smtClean="0">
                <a:latin typeface="Garamond"/>
                <a:ea typeface="ＭＳ Ｐゴシック" pitchFamily="34" charset="-128"/>
                <a:cs typeface="Garamond"/>
                <a:sym typeface="Symbol" pitchFamily="18" charset="2"/>
              </a:rPr>
              <a:t>monotonicidad</a:t>
            </a:r>
            <a:r>
              <a:rPr lang="es-ES" sz="2000" dirty="0" smtClean="0">
                <a:latin typeface="Garamond"/>
                <a:ea typeface="ＭＳ Ｐゴシック" pitchFamily="34" charset="-128"/>
                <a:cs typeface="Garamond"/>
                <a:sym typeface="Symbol" pitchFamily="18" charset="2"/>
              </a:rPr>
              <a:t> débil y dimensional, no trivialidad, normalización, y reordenamiento débil para </a:t>
            </a:r>
            <a:r>
              <a:rPr lang="es-ES" sz="2000" i="1" dirty="0" err="1" smtClean="0">
                <a:latin typeface="Garamond"/>
                <a:ea typeface="ＭＳ Ｐゴシック" pitchFamily="34" charset="-128"/>
                <a:cs typeface="Garamond"/>
                <a:sym typeface="Symbol" pitchFamily="18" charset="2"/>
              </a:rPr>
              <a:t>alpha</a:t>
            </a:r>
            <a:r>
              <a:rPr lang="es-ES" sz="2000" u="sng" dirty="0" smtClean="0">
                <a:latin typeface="Garamond"/>
                <a:ea typeface="ＭＳ Ｐゴシック" pitchFamily="34" charset="-128"/>
                <a:cs typeface="Garamond"/>
                <a:sym typeface="Symbol" pitchFamily="18" charset="2"/>
              </a:rPr>
              <a:t>&gt;</a:t>
            </a:r>
            <a:r>
              <a:rPr lang="es-ES" sz="2000" dirty="0" smtClean="0">
                <a:latin typeface="Garamond"/>
                <a:ea typeface="ＭＳ Ｐゴシック" pitchFamily="34" charset="-128"/>
                <a:cs typeface="Garamond"/>
                <a:sym typeface="Symbol" pitchFamily="18" charset="2"/>
              </a:rPr>
              <a:t>0; </a:t>
            </a:r>
            <a:r>
              <a:rPr lang="es-ES" sz="2000" dirty="0" err="1" smtClean="0">
                <a:latin typeface="Garamond"/>
                <a:ea typeface="ＭＳ Ｐゴシック" pitchFamily="34" charset="-128"/>
                <a:cs typeface="Garamond"/>
                <a:sym typeface="Symbol" pitchFamily="18" charset="2"/>
              </a:rPr>
              <a:t>monotonicidad</a:t>
            </a:r>
            <a:r>
              <a:rPr lang="es-ES" sz="2000" dirty="0" smtClean="0">
                <a:latin typeface="Garamond"/>
                <a:ea typeface="ＭＳ Ｐゴシック" pitchFamily="34" charset="-128"/>
                <a:cs typeface="Garamond"/>
                <a:sym typeface="Symbol" pitchFamily="18" charset="2"/>
              </a:rPr>
              <a:t> para </a:t>
            </a:r>
            <a:r>
              <a:rPr lang="es-ES" sz="2000" i="1" dirty="0" err="1" smtClean="0">
                <a:latin typeface="Garamond"/>
                <a:ea typeface="ＭＳ Ｐゴシック" pitchFamily="34" charset="-128"/>
                <a:cs typeface="Garamond"/>
                <a:sym typeface="Symbol" pitchFamily="18" charset="2"/>
              </a:rPr>
              <a:t>alpha</a:t>
            </a:r>
            <a:r>
              <a:rPr lang="es-ES" sz="2000" dirty="0" smtClean="0">
                <a:latin typeface="Garamond"/>
                <a:ea typeface="ＭＳ Ｐゴシック" pitchFamily="34" charset="-128"/>
                <a:cs typeface="Garamond"/>
                <a:sym typeface="Symbol" pitchFamily="18" charset="2"/>
              </a:rPr>
              <a:t>&gt;0; y transferencia débil para </a:t>
            </a:r>
            <a:r>
              <a:rPr lang="es-ES" sz="2000" i="1" dirty="0" err="1" smtClean="0">
                <a:latin typeface="Garamond"/>
                <a:ea typeface="ＭＳ Ｐゴシック" pitchFamily="34" charset="-128"/>
                <a:cs typeface="Garamond"/>
                <a:sym typeface="Symbol" pitchFamily="18" charset="2"/>
              </a:rPr>
              <a:t>alpha</a:t>
            </a:r>
            <a:r>
              <a:rPr lang="es-ES" sz="2000" u="sng" dirty="0" smtClean="0">
                <a:latin typeface="Garamond"/>
                <a:ea typeface="ＭＳ Ｐゴシック" pitchFamily="34" charset="-128"/>
                <a:cs typeface="Garamond"/>
                <a:sym typeface="Symbol" pitchFamily="18" charset="2"/>
              </a:rPr>
              <a:t>&gt;</a:t>
            </a:r>
            <a:r>
              <a:rPr lang="es-ES" sz="2000" dirty="0" smtClean="0">
                <a:latin typeface="Garamond"/>
                <a:ea typeface="ＭＳ Ｐゴシック" pitchFamily="34" charset="-128"/>
                <a:cs typeface="Garamond"/>
                <a:sym typeface="Symbol" pitchFamily="18" charset="2"/>
              </a:rPr>
              <a:t>1</a:t>
            </a:r>
            <a:r>
              <a:rPr lang="es-ES" sz="2400" dirty="0" smtClean="0">
                <a:latin typeface="Garamond"/>
                <a:ea typeface="ＭＳ Ｐゴシック" pitchFamily="34" charset="-128"/>
                <a:cs typeface="Garamond"/>
                <a:sym typeface="Symbol" pitchFamily="18" charset="2"/>
              </a:rPr>
              <a:t>.</a:t>
            </a:r>
            <a:endParaRPr lang="es-ES" dirty="0" smtClean="0">
              <a:latin typeface="Garamond"/>
              <a:ea typeface="ＭＳ Ｐゴシック" pitchFamily="34" charset="-128"/>
              <a:cs typeface="Garamond"/>
              <a:sym typeface="Symbol" pitchFamily="18" charset="2"/>
            </a:endParaRPr>
          </a:p>
        </p:txBody>
      </p:sp>
      <p:graphicFrame>
        <p:nvGraphicFramePr>
          <p:cNvPr id="17410" name="Object 2"/>
          <p:cNvGraphicFramePr>
            <a:graphicFrameLocks noChangeAspect="1"/>
          </p:cNvGraphicFramePr>
          <p:nvPr>
            <p:extLst/>
          </p:nvPr>
        </p:nvGraphicFramePr>
        <p:xfrm>
          <a:off x="1602000" y="2250000"/>
          <a:ext cx="4935537" cy="1933575"/>
        </p:xfrm>
        <a:graphic>
          <a:graphicData uri="http://schemas.openxmlformats.org/presentationml/2006/ole">
            <mc:AlternateContent xmlns:mc="http://schemas.openxmlformats.org/markup-compatibility/2006">
              <mc:Choice xmlns:v="urn:schemas-microsoft-com:vml" Requires="v">
                <p:oleObj spid="_x0000_s121869" name="Equation" r:id="rId4" imgW="2461168" imgH="965078" progId="Equation.3">
                  <p:embed/>
                </p:oleObj>
              </mc:Choice>
              <mc:Fallback>
                <p:oleObj name="Equation" r:id="rId4" imgW="2461168" imgH="965078"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2000" y="2250000"/>
                        <a:ext cx="4935537"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80563940"/>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850106"/>
          </a:xfrm>
        </p:spPr>
        <p:txBody>
          <a:bodyPr/>
          <a:lstStyle/>
          <a:p>
            <a:r>
              <a:rPr lang="es-ES" b="1" dirty="0">
                <a:solidFill>
                  <a:srgbClr val="800000"/>
                </a:solidFill>
                <a:latin typeface="Garamond"/>
                <a:ea typeface="ＭＳ Ｐゴシック" pitchFamily="34" charset="-128"/>
                <a:cs typeface="Garamond"/>
              </a:rPr>
              <a:t>Extensión: Pesos Generales</a:t>
            </a:r>
            <a:endParaRPr lang="es-ES" dirty="0"/>
          </a:p>
        </p:txBody>
      </p:sp>
      <p:sp>
        <p:nvSpPr>
          <p:cNvPr id="3" name="Marcador de contenido 2"/>
          <p:cNvSpPr>
            <a:spLocks noGrp="1"/>
          </p:cNvSpPr>
          <p:nvPr>
            <p:ph idx="1"/>
          </p:nvPr>
        </p:nvSpPr>
        <p:spPr>
          <a:xfrm>
            <a:off x="683568" y="1052736"/>
            <a:ext cx="8229600" cy="4525963"/>
          </a:xfrm>
        </p:spPr>
        <p:txBody>
          <a:bodyPr/>
          <a:lstStyle/>
          <a:p>
            <a:r>
              <a:rPr lang="en-US" sz="3000" dirty="0" err="1" smtClean="0">
                <a:latin typeface="Garamond"/>
                <a:cs typeface="Garamond"/>
              </a:rPr>
              <a:t>Previamente</a:t>
            </a:r>
            <a:r>
              <a:rPr lang="en-US" sz="3000" dirty="0" smtClean="0">
                <a:latin typeface="Garamond"/>
                <a:cs typeface="Garamond"/>
              </a:rPr>
              <a:t> </a:t>
            </a:r>
            <a:r>
              <a:rPr lang="en-US" sz="3000" dirty="0" err="1" smtClean="0">
                <a:latin typeface="Garamond"/>
                <a:cs typeface="Garamond"/>
              </a:rPr>
              <a:t>supusimos</a:t>
            </a:r>
            <a:r>
              <a:rPr lang="en-US" sz="3000" dirty="0" smtClean="0">
                <a:latin typeface="Garamond"/>
                <a:cs typeface="Garamond"/>
              </a:rPr>
              <a:t> </a:t>
            </a:r>
            <a:r>
              <a:rPr lang="en-US" sz="3000" dirty="0" err="1" smtClean="0">
                <a:latin typeface="Garamond"/>
                <a:cs typeface="Garamond"/>
              </a:rPr>
              <a:t>ponderaciones</a:t>
            </a:r>
            <a:r>
              <a:rPr lang="en-US" sz="3000" dirty="0" smtClean="0">
                <a:latin typeface="Garamond"/>
                <a:cs typeface="Garamond"/>
              </a:rPr>
              <a:t> de 1 </a:t>
            </a:r>
            <a:r>
              <a:rPr lang="en-US" sz="3000" dirty="0" err="1" smtClean="0">
                <a:latin typeface="Garamond"/>
                <a:cs typeface="Garamond"/>
              </a:rPr>
              <a:t>para</a:t>
            </a:r>
            <a:r>
              <a:rPr lang="en-US" sz="3000" dirty="0" smtClean="0">
                <a:latin typeface="Garamond"/>
                <a:cs typeface="Garamond"/>
              </a:rPr>
              <a:t> </a:t>
            </a:r>
            <a:r>
              <a:rPr lang="en-US" sz="3000" dirty="0" err="1" smtClean="0">
                <a:latin typeface="Garamond"/>
                <a:cs typeface="Garamond"/>
              </a:rPr>
              <a:t>cada</a:t>
            </a:r>
            <a:r>
              <a:rPr lang="en-US" sz="3000" dirty="0" smtClean="0">
                <a:latin typeface="Garamond"/>
                <a:cs typeface="Garamond"/>
              </a:rPr>
              <a:t> </a:t>
            </a:r>
            <a:r>
              <a:rPr lang="en-US" sz="3000" dirty="0" err="1" smtClean="0">
                <a:latin typeface="Garamond"/>
                <a:cs typeface="Garamond"/>
              </a:rPr>
              <a:t>privaci</a:t>
            </a:r>
            <a:r>
              <a:rPr lang="en-US" sz="3000" dirty="0" err="1" smtClean="0">
                <a:latin typeface="Garamond"/>
                <a:cs typeface="Garamond"/>
              </a:rPr>
              <a:t>ón</a:t>
            </a:r>
            <a:r>
              <a:rPr lang="en-US" sz="3000" dirty="0" smtClean="0">
                <a:latin typeface="Garamond"/>
                <a:cs typeface="Garamond"/>
              </a:rPr>
              <a:t>, </a:t>
            </a:r>
            <a:r>
              <a:rPr lang="en-US" sz="3000" dirty="0" err="1" smtClean="0">
                <a:latin typeface="Garamond"/>
                <a:cs typeface="Garamond"/>
              </a:rPr>
              <a:t>tal</a:t>
            </a:r>
            <a:r>
              <a:rPr lang="en-US" sz="3000" dirty="0" smtClean="0">
                <a:latin typeface="Garamond"/>
                <a:cs typeface="Garamond"/>
              </a:rPr>
              <a:t> </a:t>
            </a:r>
            <a:r>
              <a:rPr lang="en-US" sz="3000" dirty="0" err="1" smtClean="0">
                <a:latin typeface="Garamond"/>
                <a:cs typeface="Garamond"/>
              </a:rPr>
              <a:t>que</a:t>
            </a:r>
            <a:r>
              <a:rPr lang="en-US" sz="3000" dirty="0" smtClean="0">
                <a:latin typeface="Garamond"/>
                <a:cs typeface="Garamond"/>
              </a:rPr>
              <a:t> </a:t>
            </a:r>
            <a:r>
              <a:rPr lang="en-US" sz="3000" dirty="0" err="1" smtClean="0">
                <a:latin typeface="Garamond"/>
                <a:cs typeface="Garamond"/>
              </a:rPr>
              <a:t>sumaban</a:t>
            </a:r>
            <a:r>
              <a:rPr lang="en-US" sz="3000" dirty="0" smtClean="0">
                <a:latin typeface="Garamond"/>
                <a:cs typeface="Garamond"/>
              </a:rPr>
              <a:t> d.</a:t>
            </a:r>
            <a:endParaRPr lang="en-US" sz="3000" dirty="0">
              <a:latin typeface="Garamond"/>
              <a:cs typeface="Garamond"/>
            </a:endParaRPr>
          </a:p>
          <a:p>
            <a:r>
              <a:rPr lang="en-US" sz="3000" dirty="0" err="1" smtClean="0">
                <a:latin typeface="Garamond"/>
                <a:cs typeface="Garamond"/>
              </a:rPr>
              <a:t>Ahora</a:t>
            </a:r>
            <a:r>
              <a:rPr lang="en-US" sz="3000" dirty="0" smtClean="0">
                <a:latin typeface="Garamond"/>
                <a:cs typeface="Garamond"/>
              </a:rPr>
              <a:t> </a:t>
            </a:r>
            <a:r>
              <a:rPr lang="en-US" sz="3000" dirty="0" err="1" smtClean="0">
                <a:latin typeface="Garamond"/>
                <a:cs typeface="Garamond"/>
              </a:rPr>
              <a:t>permitimos</a:t>
            </a:r>
            <a:r>
              <a:rPr lang="en-US" sz="3000" dirty="0" smtClean="0">
                <a:latin typeface="Garamond"/>
                <a:cs typeface="Garamond"/>
              </a:rPr>
              <a:t> </a:t>
            </a:r>
            <a:r>
              <a:rPr lang="en-US" sz="3000" dirty="0" err="1" smtClean="0">
                <a:latin typeface="Garamond"/>
                <a:cs typeface="Garamond"/>
              </a:rPr>
              <a:t>ponderaciones</a:t>
            </a:r>
            <a:r>
              <a:rPr lang="en-US" sz="3000" dirty="0" smtClean="0">
                <a:latin typeface="Garamond"/>
                <a:cs typeface="Garamond"/>
              </a:rPr>
              <a:t> </a:t>
            </a:r>
            <a:r>
              <a:rPr lang="en-US" sz="3000" dirty="0" err="1" smtClean="0">
                <a:latin typeface="Garamond"/>
                <a:cs typeface="Garamond"/>
              </a:rPr>
              <a:t>generales</a:t>
            </a:r>
            <a:r>
              <a:rPr lang="en-US" sz="3000" dirty="0" smtClean="0">
                <a:latin typeface="Garamond"/>
                <a:cs typeface="Garamond"/>
              </a:rPr>
              <a:t>: </a:t>
            </a:r>
            <a:r>
              <a:rPr lang="en-US" sz="3000" dirty="0" err="1">
                <a:latin typeface="Garamond"/>
                <a:cs typeface="Garamond"/>
              </a:rPr>
              <a:t>wj</a:t>
            </a:r>
            <a:r>
              <a:rPr lang="en-US" sz="3000" dirty="0">
                <a:latin typeface="Garamond"/>
                <a:cs typeface="Garamond"/>
              </a:rPr>
              <a:t> &gt; 0 </a:t>
            </a:r>
            <a:r>
              <a:rPr lang="en-US" sz="3000" dirty="0" err="1" smtClean="0">
                <a:latin typeface="Garamond"/>
                <a:cs typeface="Garamond"/>
              </a:rPr>
              <a:t>que</a:t>
            </a:r>
            <a:r>
              <a:rPr lang="en-US" sz="3000" dirty="0" smtClean="0">
                <a:latin typeface="Garamond"/>
                <a:cs typeface="Garamond"/>
              </a:rPr>
              <a:t> </a:t>
            </a:r>
            <a:r>
              <a:rPr lang="en-US" sz="3000" dirty="0" err="1" smtClean="0">
                <a:latin typeface="Garamond"/>
                <a:cs typeface="Garamond"/>
              </a:rPr>
              <a:t>tambien</a:t>
            </a:r>
            <a:r>
              <a:rPr lang="en-US" sz="3000" dirty="0" smtClean="0">
                <a:latin typeface="Garamond"/>
                <a:cs typeface="Garamond"/>
              </a:rPr>
              <a:t> </a:t>
            </a:r>
            <a:r>
              <a:rPr lang="en-US" sz="3000" dirty="0" err="1" smtClean="0">
                <a:latin typeface="Garamond"/>
                <a:cs typeface="Garamond"/>
              </a:rPr>
              <a:t>suman</a:t>
            </a:r>
            <a:r>
              <a:rPr lang="en-US" sz="3000" dirty="0" smtClean="0">
                <a:latin typeface="Garamond"/>
                <a:cs typeface="Garamond"/>
              </a:rPr>
              <a:t> d </a:t>
            </a:r>
            <a:endParaRPr lang="en-US" sz="3000" dirty="0">
              <a:latin typeface="Garamond"/>
              <a:cs typeface="Garamond"/>
            </a:endParaRPr>
          </a:p>
          <a:p>
            <a:r>
              <a:rPr lang="en-US" sz="3000" dirty="0">
                <a:latin typeface="Garamond"/>
                <a:cs typeface="Garamond"/>
              </a:rPr>
              <a:t>Identification and aggregation steps </a:t>
            </a:r>
            <a:endParaRPr lang="en-US" sz="3000" dirty="0">
              <a:latin typeface="Garamond"/>
              <a:cs typeface="Garamond"/>
            </a:endParaRPr>
          </a:p>
          <a:p>
            <a:pPr marL="533400" indent="-533400">
              <a:buFontTx/>
              <a:buAutoNum type="arabicParenR"/>
            </a:pPr>
            <a:r>
              <a:rPr lang="es-ES" sz="2800" b="1" dirty="0" smtClean="0">
                <a:latin typeface="Garamond"/>
                <a:ea typeface="ＭＳ Ｐゴシック" pitchFamily="34" charset="-128"/>
                <a:cs typeface="Garamond"/>
              </a:rPr>
              <a:t>Identificación:</a:t>
            </a:r>
            <a:r>
              <a:rPr lang="es-ES" sz="2800" dirty="0" smtClean="0">
                <a:latin typeface="Garamond"/>
                <a:ea typeface="ＭＳ Ｐゴシック" pitchFamily="34" charset="-128"/>
                <a:cs typeface="Garamond"/>
              </a:rPr>
              <a:t> k </a:t>
            </a:r>
            <a:r>
              <a:rPr lang="es-ES" sz="2800" dirty="0">
                <a:latin typeface="Garamond"/>
                <a:ea typeface="ＭＳ Ｐゴシック" pitchFamily="34" charset="-128"/>
                <a:cs typeface="Garamond"/>
              </a:rPr>
              <a:t>es ahora la línea de corte de la suma ponderada de </a:t>
            </a:r>
            <a:r>
              <a:rPr lang="es-ES" sz="2800" dirty="0" smtClean="0">
                <a:latin typeface="Garamond"/>
                <a:ea typeface="ＭＳ Ｐゴシック" pitchFamily="34" charset="-128"/>
                <a:cs typeface="Garamond"/>
              </a:rPr>
              <a:t>dimensiones.</a:t>
            </a:r>
          </a:p>
          <a:p>
            <a:pPr marL="533400" indent="-533400">
              <a:buFontTx/>
              <a:buAutoNum type="arabicParenR"/>
            </a:pPr>
            <a:r>
              <a:rPr lang="es-ES" sz="2800" b="1" dirty="0" smtClean="0">
                <a:latin typeface="Garamond"/>
                <a:ea typeface="ＭＳ Ｐゴシック" pitchFamily="34" charset="-128"/>
                <a:cs typeface="Garamond"/>
              </a:rPr>
              <a:t>Agregación:</a:t>
            </a:r>
            <a:r>
              <a:rPr lang="es-ES" sz="2800" dirty="0" smtClean="0">
                <a:latin typeface="Garamond"/>
                <a:ea typeface="ＭＳ Ｐゴシック" pitchFamily="34" charset="-128"/>
                <a:cs typeface="Garamond"/>
              </a:rPr>
              <a:t> (ahora las columnas de la matriz son ponderadas por los pesos; las medidas siguen siendo la media de la matriz.</a:t>
            </a:r>
            <a:endParaRPr lang="es-ES" sz="3000" dirty="0">
              <a:latin typeface="Garamond"/>
              <a:cs typeface="Garamond"/>
            </a:endParaRPr>
          </a:p>
        </p:txBody>
      </p:sp>
      <p:sp>
        <p:nvSpPr>
          <p:cNvPr id="4" name="Marcador de número de diapositiva 3"/>
          <p:cNvSpPr>
            <a:spLocks noGrp="1"/>
          </p:cNvSpPr>
          <p:nvPr>
            <p:ph type="sldNum" sz="quarter" idx="10"/>
          </p:nvPr>
        </p:nvSpPr>
        <p:spPr/>
        <p:txBody>
          <a:bodyPr/>
          <a:lstStyle/>
          <a:p>
            <a:fld id="{91F60806-8D5E-4595-973D-EEB4B998C3AA}" type="slidenum">
              <a:rPr lang="en-US" smtClean="0"/>
              <a:pPr/>
              <a:t>48</a:t>
            </a:fld>
            <a:endParaRPr lang="en-US" dirty="0"/>
          </a:p>
        </p:txBody>
      </p:sp>
    </p:spTree>
    <p:extLst>
      <p:ext uri="{BB962C8B-B14F-4D97-AF65-F5344CB8AC3E}">
        <p14:creationId xmlns:p14="http://schemas.microsoft.com/office/powerpoint/2010/main" val="1045956459"/>
      </p:ext>
    </p:extLst>
  </p:cSld>
  <p:clrMapOvr>
    <a:masterClrMapping/>
  </p:clrMapOvr>
  <p:transition xmlns:p14="http://schemas.microsoft.com/office/powerpoint/2010/mai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279233" y="404664"/>
            <a:ext cx="8839200" cy="864096"/>
          </a:xfrm>
        </p:spPr>
        <p:txBody>
          <a:bodyPr/>
          <a:lstStyle/>
          <a:p>
            <a:pPr algn="l" eaLnBrk="1" hangingPunct="1"/>
            <a:r>
              <a:rPr lang="en-GB" sz="4000" b="1" dirty="0" err="1" smtClean="0">
                <a:solidFill>
                  <a:srgbClr val="800000"/>
                </a:solidFill>
                <a:latin typeface="Garamond"/>
                <a:cs typeface="Garamond"/>
              </a:rPr>
              <a:t>Ejemplo</a:t>
            </a:r>
            <a:r>
              <a:rPr lang="en-GB" sz="4000" b="1" dirty="0" smtClean="0">
                <a:solidFill>
                  <a:srgbClr val="800000"/>
                </a:solidFill>
                <a:latin typeface="Garamond"/>
                <a:cs typeface="Garamond"/>
              </a:rPr>
              <a:t>: </a:t>
            </a:r>
            <a:r>
              <a:rPr lang="en-GB" sz="4000" b="1" dirty="0" err="1" smtClean="0">
                <a:solidFill>
                  <a:srgbClr val="800000"/>
                </a:solidFill>
                <a:latin typeface="Garamond"/>
                <a:cs typeface="Garamond"/>
              </a:rPr>
              <a:t>Ponderaciones</a:t>
            </a:r>
            <a:endParaRPr lang="en-US" b="1" dirty="0" smtClean="0">
              <a:solidFill>
                <a:srgbClr val="800000"/>
              </a:solidFill>
              <a:latin typeface="Garamond"/>
              <a:cs typeface="Garamond"/>
            </a:endParaRPr>
          </a:p>
        </p:txBody>
      </p:sp>
      <p:sp>
        <p:nvSpPr>
          <p:cNvPr id="76803" name="Rectangle 3"/>
          <p:cNvSpPr>
            <a:spLocks noGrp="1" noChangeArrowheads="1"/>
          </p:cNvSpPr>
          <p:nvPr>
            <p:ph type="body" idx="1"/>
          </p:nvPr>
        </p:nvSpPr>
        <p:spPr>
          <a:xfrm>
            <a:off x="683568" y="980728"/>
            <a:ext cx="7924800" cy="5373216"/>
          </a:xfrm>
        </p:spPr>
        <p:txBody>
          <a:bodyPr/>
          <a:lstStyle/>
          <a:p>
            <a:pPr eaLnBrk="1" hangingPunct="1">
              <a:lnSpc>
                <a:spcPct val="90000"/>
              </a:lnSpc>
              <a:buFontTx/>
              <a:buNone/>
            </a:pPr>
            <a:r>
              <a:rPr lang="en-US" sz="2400" dirty="0" smtClean="0">
                <a:latin typeface="Garamond"/>
                <a:cs typeface="Garamond"/>
              </a:rPr>
              <a:t> </a:t>
            </a:r>
          </a:p>
          <a:p>
            <a:pPr eaLnBrk="1" hangingPunct="1">
              <a:lnSpc>
                <a:spcPct val="90000"/>
              </a:lnSpc>
              <a:buFontTx/>
              <a:buNone/>
            </a:pPr>
            <a:r>
              <a:rPr lang="en-US" sz="2400" dirty="0" smtClean="0">
                <a:latin typeface="Garamond"/>
                <a:cs typeface="Garamond"/>
              </a:rPr>
              <a:t>			</a:t>
            </a:r>
            <a:r>
              <a:rPr lang="en-US" sz="2400" dirty="0" smtClean="0">
                <a:solidFill>
                  <a:schemeClr val="bg2"/>
                </a:solidFill>
                <a:latin typeface="Garamond"/>
                <a:cs typeface="Garamond"/>
              </a:rPr>
              <a:t>	    </a:t>
            </a:r>
            <a:r>
              <a:rPr lang="en-US" sz="2400" dirty="0" smtClean="0">
                <a:solidFill>
                  <a:srgbClr val="7F7F7F"/>
                </a:solidFill>
                <a:latin typeface="Garamond"/>
                <a:cs typeface="Garamond"/>
              </a:rPr>
              <a:t> </a:t>
            </a:r>
            <a:r>
              <a:rPr lang="en-US" sz="2400" dirty="0" err="1" smtClean="0">
                <a:solidFill>
                  <a:srgbClr val="7F7F7F"/>
                </a:solidFill>
                <a:latin typeface="Garamond"/>
                <a:cs typeface="Garamond"/>
              </a:rPr>
              <a:t>Dimensiones</a:t>
            </a:r>
            <a:endParaRPr lang="en-US" sz="2400" dirty="0" smtClean="0">
              <a:solidFill>
                <a:srgbClr val="7F7F7F"/>
              </a:solidFill>
              <a:latin typeface="Garamond"/>
              <a:cs typeface="Garamond"/>
            </a:endParaRPr>
          </a:p>
          <a:p>
            <a:pPr eaLnBrk="1" hangingPunct="1">
              <a:lnSpc>
                <a:spcPct val="90000"/>
              </a:lnSpc>
              <a:buFontTx/>
              <a:buNone/>
            </a:pPr>
            <a:r>
              <a:rPr lang="en-US" sz="2400" dirty="0" smtClean="0">
                <a:latin typeface="Garamond"/>
                <a:cs typeface="Garamond"/>
              </a:rPr>
              <a:t> </a:t>
            </a:r>
          </a:p>
          <a:p>
            <a:pPr eaLnBrk="1" hangingPunct="1">
              <a:lnSpc>
                <a:spcPct val="90000"/>
              </a:lnSpc>
              <a:buFontTx/>
              <a:buNone/>
            </a:pPr>
            <a:endParaRPr lang="en-US" sz="2400" dirty="0" smtClean="0">
              <a:latin typeface="Garamond"/>
              <a:cs typeface="Garamond"/>
            </a:endParaRPr>
          </a:p>
          <a:p>
            <a:pPr eaLnBrk="1" hangingPunct="1">
              <a:lnSpc>
                <a:spcPct val="90000"/>
              </a:lnSpc>
              <a:buFontTx/>
              <a:buNone/>
            </a:pPr>
            <a:r>
              <a:rPr lang="en-US" sz="2400" dirty="0" smtClean="0">
                <a:solidFill>
                  <a:schemeClr val="bg2"/>
                </a:solidFill>
                <a:latin typeface="Garamond"/>
                <a:cs typeface="Garamond"/>
              </a:rPr>
              <a:t>                                                                      </a:t>
            </a:r>
            <a:r>
              <a:rPr lang="en-US" sz="2400" dirty="0" smtClean="0">
                <a:solidFill>
                  <a:srgbClr val="7F7F7F"/>
                </a:solidFill>
                <a:latin typeface="Garamond"/>
                <a:cs typeface="Garamond"/>
              </a:rPr>
              <a:t>Personas</a:t>
            </a:r>
          </a:p>
          <a:p>
            <a:pPr eaLnBrk="1" hangingPunct="1">
              <a:lnSpc>
                <a:spcPct val="90000"/>
              </a:lnSpc>
              <a:buFontTx/>
              <a:buNone/>
            </a:pPr>
            <a:r>
              <a:rPr lang="en-US" sz="2400" dirty="0" smtClean="0">
                <a:latin typeface="Garamond"/>
                <a:cs typeface="Garamond"/>
              </a:rPr>
              <a:t>                 </a:t>
            </a:r>
          </a:p>
          <a:p>
            <a:pPr eaLnBrk="1" hangingPunct="1">
              <a:lnSpc>
                <a:spcPct val="90000"/>
              </a:lnSpc>
              <a:buFontTx/>
              <a:buNone/>
            </a:pPr>
            <a:r>
              <a:rPr lang="en-US" sz="2400" dirty="0" smtClean="0">
                <a:latin typeface="Garamond"/>
                <a:cs typeface="Garamond"/>
              </a:rPr>
              <a:t>                 </a:t>
            </a:r>
          </a:p>
          <a:p>
            <a:pPr eaLnBrk="1" hangingPunct="1">
              <a:lnSpc>
                <a:spcPct val="90000"/>
              </a:lnSpc>
              <a:buFontTx/>
              <a:buNone/>
            </a:pPr>
            <a:endParaRPr lang="en-US" sz="2400" dirty="0" smtClean="0">
              <a:latin typeface="Garamond"/>
              <a:cs typeface="Garamond"/>
            </a:endParaRPr>
          </a:p>
          <a:p>
            <a:pPr eaLnBrk="1" hangingPunct="1">
              <a:lnSpc>
                <a:spcPct val="90000"/>
              </a:lnSpc>
              <a:buFontTx/>
              <a:buNone/>
            </a:pPr>
            <a:r>
              <a:rPr lang="en-US" sz="2400" dirty="0" err="1" smtClean="0">
                <a:latin typeface="Garamond"/>
                <a:cs typeface="Garamond"/>
              </a:rPr>
              <a:t>Matriz</a:t>
            </a:r>
            <a:r>
              <a:rPr lang="en-US" sz="2400" dirty="0" smtClean="0">
                <a:latin typeface="Garamond"/>
                <a:cs typeface="Garamond"/>
              </a:rPr>
              <a:t> </a:t>
            </a:r>
            <a:r>
              <a:rPr lang="en-US" sz="2400" dirty="0" smtClean="0">
                <a:latin typeface="Garamond"/>
                <a:cs typeface="Garamond"/>
              </a:rPr>
              <a:t>de </a:t>
            </a:r>
            <a:r>
              <a:rPr lang="en-US" sz="2400" dirty="0" err="1" smtClean="0">
                <a:latin typeface="Garamond"/>
                <a:cs typeface="Garamond"/>
              </a:rPr>
              <a:t>carencias</a:t>
            </a:r>
            <a:endParaRPr lang="en-US" sz="2400" dirty="0" smtClean="0">
              <a:latin typeface="Garamond"/>
              <a:cs typeface="Garamond"/>
            </a:endParaRPr>
          </a:p>
          <a:p>
            <a:pPr eaLnBrk="1" hangingPunct="1">
              <a:lnSpc>
                <a:spcPct val="90000"/>
              </a:lnSpc>
              <a:buFontTx/>
              <a:buNone/>
            </a:pPr>
            <a:r>
              <a:rPr lang="en-GB" sz="2400" dirty="0" err="1" smtClean="0">
                <a:latin typeface="Garamond"/>
                <a:cs typeface="Garamond"/>
              </a:rPr>
              <a:t>Spongamos</a:t>
            </a:r>
            <a:r>
              <a:rPr lang="en-GB" sz="2400" dirty="0" smtClean="0">
                <a:latin typeface="Garamond"/>
                <a:cs typeface="Garamond"/>
              </a:rPr>
              <a:t> el </a:t>
            </a:r>
            <a:r>
              <a:rPr lang="en-GB" sz="2400" dirty="0" err="1" smtClean="0">
                <a:latin typeface="Garamond"/>
                <a:cs typeface="Garamond"/>
              </a:rPr>
              <a:t>siguiente</a:t>
            </a:r>
            <a:r>
              <a:rPr lang="en-GB" sz="2400" dirty="0" smtClean="0">
                <a:latin typeface="Garamond"/>
                <a:cs typeface="Garamond"/>
              </a:rPr>
              <a:t> vector </a:t>
            </a:r>
            <a:r>
              <a:rPr lang="en-GB" sz="2400" dirty="0" smtClean="0">
                <a:latin typeface="Garamond"/>
                <a:cs typeface="Garamond"/>
              </a:rPr>
              <a:t>de </a:t>
            </a:r>
            <a:r>
              <a:rPr lang="en-GB" sz="2400" dirty="0" err="1" smtClean="0">
                <a:latin typeface="Garamond"/>
                <a:cs typeface="Garamond"/>
              </a:rPr>
              <a:t>ponderaciones</a:t>
            </a:r>
            <a:r>
              <a:rPr lang="en-GB" sz="2400" dirty="0" smtClean="0">
                <a:latin typeface="Garamond"/>
                <a:cs typeface="Garamond"/>
              </a:rPr>
              <a:t> </a:t>
            </a:r>
          </a:p>
          <a:p>
            <a:pPr algn="ctr" eaLnBrk="1" hangingPunct="1">
              <a:lnSpc>
                <a:spcPct val="90000"/>
              </a:lnSpc>
              <a:buFontTx/>
              <a:buNone/>
            </a:pPr>
            <a:r>
              <a:rPr lang="el-GR" sz="2400" dirty="0" smtClean="0">
                <a:latin typeface="Garamond"/>
                <a:cs typeface="Garamond"/>
              </a:rPr>
              <a:t>ω</a:t>
            </a:r>
            <a:r>
              <a:rPr lang="en-GB" sz="2400" dirty="0" smtClean="0">
                <a:latin typeface="Garamond"/>
                <a:cs typeface="Garamond"/>
              </a:rPr>
              <a:t> =</a:t>
            </a:r>
            <a:r>
              <a:rPr lang="en-GB" sz="2400" dirty="0" smtClean="0">
                <a:latin typeface="Garamond"/>
                <a:cs typeface="Garamond"/>
              </a:rPr>
              <a:t>	   </a:t>
            </a:r>
            <a:r>
              <a:rPr lang="en-GB" sz="2400" b="1" dirty="0" smtClean="0">
                <a:latin typeface="Garamond"/>
                <a:cs typeface="Garamond"/>
              </a:rPr>
              <a:t>(.5   2    1     .5)</a:t>
            </a:r>
            <a:endParaRPr lang="en-US" sz="2400" b="1" dirty="0" smtClean="0">
              <a:latin typeface="Garamond"/>
              <a:cs typeface="Garamond"/>
            </a:endParaRPr>
          </a:p>
          <a:p>
            <a:pPr eaLnBrk="1" hangingPunct="1">
              <a:lnSpc>
                <a:spcPct val="90000"/>
              </a:lnSpc>
              <a:buFontTx/>
              <a:buNone/>
            </a:pPr>
            <a:endParaRPr lang="en-US" sz="2400" dirty="0" smtClean="0">
              <a:latin typeface="Garamond"/>
              <a:cs typeface="Garamond"/>
            </a:endParaRPr>
          </a:p>
          <a:p>
            <a:pPr eaLnBrk="1" hangingPunct="1">
              <a:lnSpc>
                <a:spcPct val="90000"/>
              </a:lnSpc>
              <a:buFontTx/>
              <a:buNone/>
            </a:pPr>
            <a:endParaRPr lang="en-US" sz="2400" dirty="0" smtClean="0">
              <a:latin typeface="Garamond"/>
              <a:cs typeface="Garamond"/>
            </a:endParaRPr>
          </a:p>
        </p:txBody>
      </p:sp>
      <p:graphicFrame>
        <p:nvGraphicFramePr>
          <p:cNvPr id="76804" name="Object 2"/>
          <p:cNvGraphicFramePr>
            <a:graphicFrameLocks noChangeAspect="1"/>
          </p:cNvGraphicFramePr>
          <p:nvPr>
            <p:extLst>
              <p:ext uri="{D42A27DB-BD31-4B8C-83A1-F6EECF244321}">
                <p14:modId xmlns:p14="http://schemas.microsoft.com/office/powerpoint/2010/main" val="956527978"/>
              </p:ext>
            </p:extLst>
          </p:nvPr>
        </p:nvGraphicFramePr>
        <p:xfrm>
          <a:off x="3324969" y="2060848"/>
          <a:ext cx="2543175" cy="1933575"/>
        </p:xfrm>
        <a:graphic>
          <a:graphicData uri="http://schemas.openxmlformats.org/presentationml/2006/ole">
            <mc:AlternateContent xmlns:mc="http://schemas.openxmlformats.org/markup-compatibility/2006">
              <mc:Choice xmlns:v="urn:schemas-microsoft-com:vml" Requires="v">
                <p:oleObj spid="_x0000_s109587" name="Equation" r:id="rId4" imgW="1269143" imgH="965078" progId="Equation.3">
                  <p:embed/>
                </p:oleObj>
              </mc:Choice>
              <mc:Fallback>
                <p:oleObj name="Equation" r:id="rId4" imgW="1269143" imgH="965078"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4969" y="2060848"/>
                        <a:ext cx="2543175"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4691224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116632"/>
            <a:ext cx="8229600" cy="850106"/>
          </a:xfrm>
        </p:spPr>
        <p:txBody>
          <a:bodyPr/>
          <a:lstStyle/>
          <a:p>
            <a:r>
              <a:rPr lang="en-GB" b="1" dirty="0" err="1" smtClean="0">
                <a:solidFill>
                  <a:srgbClr val="800000"/>
                </a:solidFill>
                <a:latin typeface="Garamond" pitchFamily="18" charset="0"/>
              </a:rPr>
              <a:t>Pasos</a:t>
            </a:r>
            <a:r>
              <a:rPr lang="en-GB" b="1" dirty="0" smtClean="0">
                <a:solidFill>
                  <a:srgbClr val="800000"/>
                </a:solidFill>
                <a:latin typeface="Garamond" pitchFamily="18" charset="0"/>
              </a:rPr>
              <a:t> a </a:t>
            </a:r>
            <a:r>
              <a:rPr lang="en-GB" b="1" dirty="0" err="1" smtClean="0">
                <a:solidFill>
                  <a:srgbClr val="800000"/>
                </a:solidFill>
                <a:latin typeface="Garamond" pitchFamily="18" charset="0"/>
              </a:rPr>
              <a:t>seguir</a:t>
            </a:r>
            <a:endParaRPr lang="es-ES" dirty="0"/>
          </a:p>
        </p:txBody>
      </p:sp>
      <p:sp>
        <p:nvSpPr>
          <p:cNvPr id="3" name="2 Marcador de contenido"/>
          <p:cNvSpPr>
            <a:spLocks noGrp="1"/>
          </p:cNvSpPr>
          <p:nvPr>
            <p:ph idx="1"/>
          </p:nvPr>
        </p:nvSpPr>
        <p:spPr>
          <a:xfrm>
            <a:off x="395536" y="836712"/>
            <a:ext cx="8229600" cy="5040560"/>
          </a:xfrm>
        </p:spPr>
        <p:txBody>
          <a:bodyPr/>
          <a:lstStyle/>
          <a:p>
            <a:pPr>
              <a:buNone/>
            </a:pPr>
            <a:r>
              <a:rPr lang="es-ES" sz="2800" b="1" dirty="0" smtClean="0">
                <a:latin typeface="Garamond" pitchFamily="18" charset="0"/>
              </a:rPr>
              <a:t>Elegir</a:t>
            </a:r>
          </a:p>
          <a:p>
            <a:r>
              <a:rPr lang="en-US" sz="2800" dirty="0" err="1" smtClean="0">
                <a:latin typeface="Garamond" pitchFamily="18" charset="0"/>
              </a:rPr>
              <a:t>Propósito</a:t>
            </a:r>
            <a:r>
              <a:rPr lang="en-US" sz="2800" dirty="0" smtClean="0">
                <a:latin typeface="Garamond" pitchFamily="18" charset="0"/>
              </a:rPr>
              <a:t> del </a:t>
            </a:r>
            <a:r>
              <a:rPr lang="en-US" sz="2800" dirty="0" err="1" smtClean="0">
                <a:latin typeface="Garamond" pitchFamily="18" charset="0"/>
              </a:rPr>
              <a:t>índice</a:t>
            </a:r>
            <a:r>
              <a:rPr lang="en-US" sz="2800" dirty="0" smtClean="0">
                <a:latin typeface="Garamond" pitchFamily="18" charset="0"/>
              </a:rPr>
              <a:t> (</a:t>
            </a:r>
            <a:r>
              <a:rPr lang="en-US" sz="2800" dirty="0" err="1" smtClean="0">
                <a:latin typeface="Garamond" pitchFamily="18" charset="0"/>
              </a:rPr>
              <a:t>monitorear</a:t>
            </a:r>
            <a:r>
              <a:rPr lang="en-US" sz="2800" dirty="0" smtClean="0">
                <a:latin typeface="Garamond" pitchFamily="18" charset="0"/>
              </a:rPr>
              <a:t>, </a:t>
            </a:r>
            <a:r>
              <a:rPr lang="en-US" sz="2800" dirty="0" err="1" smtClean="0">
                <a:latin typeface="Garamond" pitchFamily="18" charset="0"/>
              </a:rPr>
              <a:t>focalizar</a:t>
            </a:r>
            <a:r>
              <a:rPr lang="en-US" sz="2800" dirty="0" smtClean="0">
                <a:latin typeface="Garamond" pitchFamily="18" charset="0"/>
              </a:rPr>
              <a:t>, </a:t>
            </a:r>
            <a:r>
              <a:rPr lang="en-US" sz="2800" dirty="0" err="1" smtClean="0">
                <a:latin typeface="Garamond" pitchFamily="18" charset="0"/>
              </a:rPr>
              <a:t>otro</a:t>
            </a:r>
            <a:r>
              <a:rPr lang="en-US" sz="2800" dirty="0" smtClean="0">
                <a:latin typeface="Garamond" pitchFamily="18" charset="0"/>
              </a:rPr>
              <a:t>)</a:t>
            </a:r>
          </a:p>
          <a:p>
            <a:r>
              <a:rPr lang="en-US" sz="2800" dirty="0" smtClean="0">
                <a:latin typeface="Garamond" pitchFamily="18" charset="0"/>
              </a:rPr>
              <a:t>La </a:t>
            </a:r>
            <a:r>
              <a:rPr lang="en-US" sz="2800" dirty="0" err="1" smtClean="0">
                <a:latin typeface="Garamond" pitchFamily="18" charset="0"/>
              </a:rPr>
              <a:t>Unidad</a:t>
            </a:r>
            <a:r>
              <a:rPr lang="en-US" sz="2800" dirty="0" smtClean="0">
                <a:latin typeface="Garamond" pitchFamily="18" charset="0"/>
              </a:rPr>
              <a:t> de </a:t>
            </a:r>
            <a:r>
              <a:rPr lang="en-US" sz="2800" dirty="0" err="1" smtClean="0">
                <a:latin typeface="Garamond" pitchFamily="18" charset="0"/>
              </a:rPr>
              <a:t>análisis</a:t>
            </a:r>
            <a:r>
              <a:rPr lang="en-US" sz="2800" dirty="0" smtClean="0">
                <a:latin typeface="Garamond" pitchFamily="18" charset="0"/>
              </a:rPr>
              <a:t> (</a:t>
            </a:r>
            <a:r>
              <a:rPr lang="en-US" sz="2800" dirty="0" err="1" smtClean="0">
                <a:latin typeface="Garamond" pitchFamily="18" charset="0"/>
              </a:rPr>
              <a:t>individuo</a:t>
            </a:r>
            <a:r>
              <a:rPr lang="en-US" sz="2800" dirty="0" smtClean="0">
                <a:latin typeface="Garamond" pitchFamily="18" charset="0"/>
              </a:rPr>
              <a:t>, </a:t>
            </a:r>
            <a:r>
              <a:rPr lang="en-US" sz="2800" dirty="0" err="1" smtClean="0">
                <a:latin typeface="Garamond" pitchFamily="18" charset="0"/>
              </a:rPr>
              <a:t>hogar</a:t>
            </a:r>
            <a:r>
              <a:rPr lang="en-US" sz="2800" dirty="0" smtClean="0">
                <a:latin typeface="Garamond" pitchFamily="18" charset="0"/>
              </a:rPr>
              <a:t>)</a:t>
            </a:r>
          </a:p>
          <a:p>
            <a:r>
              <a:rPr lang="en-US" sz="2800" dirty="0" err="1" smtClean="0">
                <a:latin typeface="Garamond" pitchFamily="18" charset="0"/>
              </a:rPr>
              <a:t>Dimensiones</a:t>
            </a:r>
            <a:endParaRPr lang="en-US" sz="2800" dirty="0" smtClean="0">
              <a:latin typeface="Garamond" pitchFamily="18" charset="0"/>
            </a:endParaRPr>
          </a:p>
          <a:p>
            <a:r>
              <a:rPr lang="en-US" sz="2800" dirty="0" err="1" smtClean="0">
                <a:latin typeface="Garamond" pitchFamily="18" charset="0"/>
              </a:rPr>
              <a:t>Indicadores</a:t>
            </a:r>
            <a:endParaRPr lang="en-US" sz="2800" dirty="0" smtClean="0">
              <a:latin typeface="Garamond" pitchFamily="18" charset="0"/>
            </a:endParaRPr>
          </a:p>
          <a:p>
            <a:r>
              <a:rPr lang="es-AR" sz="2800" dirty="0" smtClean="0">
                <a:latin typeface="Garamond" pitchFamily="18" charset="0"/>
              </a:rPr>
              <a:t>Umbrales de privación para cada indicador</a:t>
            </a:r>
            <a:endParaRPr lang="es-ES" sz="2800" dirty="0" smtClean="0">
              <a:latin typeface="Garamond" pitchFamily="18" charset="0"/>
            </a:endParaRPr>
          </a:p>
          <a:p>
            <a:r>
              <a:rPr lang="en-US" sz="2800" dirty="0" err="1" smtClean="0">
                <a:latin typeface="Garamond" pitchFamily="18" charset="0"/>
              </a:rPr>
              <a:t>Ponderaciones</a:t>
            </a:r>
            <a:r>
              <a:rPr lang="en-US" sz="2800" dirty="0" smtClean="0">
                <a:latin typeface="Garamond" pitchFamily="18" charset="0"/>
              </a:rPr>
              <a:t> de </a:t>
            </a:r>
            <a:r>
              <a:rPr lang="en-US" sz="2800" dirty="0" err="1" smtClean="0">
                <a:latin typeface="Garamond" pitchFamily="18" charset="0"/>
              </a:rPr>
              <a:t>indicadores</a:t>
            </a:r>
            <a:r>
              <a:rPr lang="en-US" sz="2800" dirty="0" smtClean="0">
                <a:latin typeface="Garamond" pitchFamily="18" charset="0"/>
              </a:rPr>
              <a:t>/</a:t>
            </a:r>
            <a:r>
              <a:rPr lang="en-US" sz="2800" dirty="0" err="1" smtClean="0">
                <a:latin typeface="Garamond" pitchFamily="18" charset="0"/>
              </a:rPr>
              <a:t>dimensiones</a:t>
            </a:r>
            <a:endParaRPr lang="en-US" sz="2800" dirty="0" smtClean="0">
              <a:latin typeface="Garamond" pitchFamily="18" charset="0"/>
            </a:endParaRPr>
          </a:p>
          <a:p>
            <a:r>
              <a:rPr lang="es-ES" sz="2800" b="1" dirty="0" smtClean="0">
                <a:latin typeface="Garamond" pitchFamily="18" charset="0"/>
              </a:rPr>
              <a:t>Método de Identificación</a:t>
            </a:r>
          </a:p>
          <a:p>
            <a:r>
              <a:rPr lang="es-ES" sz="2800" b="1" dirty="0" smtClean="0">
                <a:latin typeface="Garamond" pitchFamily="18" charset="0"/>
              </a:rPr>
              <a:t>Método de Agregación</a:t>
            </a:r>
            <a:endParaRPr lang="es-ES" sz="2800" b="1" dirty="0">
              <a:latin typeface="Garamond" pitchFamily="18" charset="0"/>
            </a:endParaRPr>
          </a:p>
        </p:txBody>
      </p:sp>
      <p:sp>
        <p:nvSpPr>
          <p:cNvPr id="4" name="3 Marcador de número de diapositiva"/>
          <p:cNvSpPr>
            <a:spLocks noGrp="1"/>
          </p:cNvSpPr>
          <p:nvPr>
            <p:ph type="sldNum" sz="quarter" idx="10"/>
          </p:nvPr>
        </p:nvSpPr>
        <p:spPr/>
        <p:txBody>
          <a:bodyPr/>
          <a:lstStyle/>
          <a:p>
            <a:fld id="{91F60806-8D5E-4595-973D-EEB4B998C3AA}" type="slidenum">
              <a:rPr lang="en-US" smtClean="0"/>
              <a:pPr/>
              <a:t>5</a:t>
            </a:fld>
            <a:endParaRPr lang="en-US" dirty="0"/>
          </a:p>
        </p:txBody>
      </p:sp>
    </p:spTree>
  </p:cSld>
  <p:clrMapOvr>
    <a:masterClrMapping/>
  </p:clrMapOvr>
  <p:transition xmlns:p14="http://schemas.microsoft.com/office/powerpoint/2010/mai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n-US" sz="2400" dirty="0" smtClean="0">
                <a:latin typeface="Garamond"/>
                <a:cs typeface="Garamond"/>
              </a:rPr>
              <a:t> 			</a:t>
            </a:r>
            <a:r>
              <a:rPr lang="en-US" sz="2400" dirty="0" smtClean="0">
                <a:solidFill>
                  <a:schemeClr val="bg2"/>
                </a:solidFill>
                <a:latin typeface="Garamond"/>
                <a:cs typeface="Garamond"/>
              </a:rPr>
              <a:t>	   </a:t>
            </a:r>
            <a:r>
              <a:rPr lang="en-US" sz="2400" dirty="0" smtClean="0">
                <a:solidFill>
                  <a:srgbClr val="7F7F7F"/>
                </a:solidFill>
                <a:latin typeface="Garamond"/>
                <a:cs typeface="Garamond"/>
              </a:rPr>
              <a:t> </a:t>
            </a:r>
            <a:r>
              <a:rPr lang="en-US" sz="2400" dirty="0" err="1" smtClean="0">
                <a:solidFill>
                  <a:srgbClr val="7F7F7F"/>
                </a:solidFill>
                <a:latin typeface="Garamond"/>
                <a:cs typeface="Garamond"/>
              </a:rPr>
              <a:t>Dimensiones</a:t>
            </a:r>
            <a:endParaRPr lang="en-US" sz="2400" dirty="0" smtClean="0">
              <a:solidFill>
                <a:srgbClr val="7F7F7F"/>
              </a:solidFill>
              <a:latin typeface="Garamond"/>
              <a:cs typeface="Garamond"/>
            </a:endParaRPr>
          </a:p>
          <a:p>
            <a:pPr eaLnBrk="1" hangingPunct="1">
              <a:lnSpc>
                <a:spcPct val="90000"/>
              </a:lnSpc>
              <a:buFontTx/>
              <a:buNone/>
            </a:pPr>
            <a:r>
              <a:rPr lang="en-US" sz="2400" dirty="0" smtClean="0">
                <a:solidFill>
                  <a:srgbClr val="7F7F7F"/>
                </a:solidFill>
                <a:latin typeface="Garamond"/>
                <a:cs typeface="Garamond"/>
              </a:rPr>
              <a:t> </a:t>
            </a:r>
          </a:p>
          <a:p>
            <a:pPr eaLnBrk="1" hangingPunct="1">
              <a:lnSpc>
                <a:spcPct val="90000"/>
              </a:lnSpc>
              <a:buFontTx/>
              <a:buNone/>
            </a:pPr>
            <a:endParaRPr lang="en-US" sz="2400" dirty="0" smtClean="0">
              <a:solidFill>
                <a:srgbClr val="7F7F7F"/>
              </a:solidFill>
              <a:latin typeface="Garamond"/>
              <a:cs typeface="Garamond"/>
            </a:endParaRPr>
          </a:p>
          <a:p>
            <a:pPr eaLnBrk="1" hangingPunct="1">
              <a:lnSpc>
                <a:spcPct val="90000"/>
              </a:lnSpc>
              <a:buFontTx/>
              <a:buNone/>
            </a:pPr>
            <a:r>
              <a:rPr lang="en-US" sz="2400" dirty="0" smtClean="0">
                <a:solidFill>
                  <a:srgbClr val="7F7F7F"/>
                </a:solidFill>
                <a:latin typeface="Garamond"/>
                <a:cs typeface="Garamond"/>
              </a:rPr>
              <a:t>                                                                      Personas</a:t>
            </a:r>
          </a:p>
          <a:p>
            <a:pPr eaLnBrk="1" hangingPunct="1">
              <a:lnSpc>
                <a:spcPct val="90000"/>
              </a:lnSpc>
              <a:buFontTx/>
              <a:buNone/>
            </a:pPr>
            <a:r>
              <a:rPr lang="en-US" sz="2400" dirty="0" smtClean="0">
                <a:solidFill>
                  <a:srgbClr val="7F7F7F"/>
                </a:solidFill>
                <a:latin typeface="Garamond"/>
                <a:cs typeface="Garamond"/>
              </a:rPr>
              <a:t>                 </a:t>
            </a:r>
          </a:p>
          <a:p>
            <a:pPr eaLnBrk="1" hangingPunct="1">
              <a:lnSpc>
                <a:spcPct val="90000"/>
              </a:lnSpc>
              <a:buFontTx/>
              <a:buNone/>
            </a:pPr>
            <a:r>
              <a:rPr lang="en-US" sz="2400" dirty="0" smtClean="0">
                <a:latin typeface="Garamond"/>
                <a:cs typeface="Garamond"/>
              </a:rPr>
              <a:t>          </a:t>
            </a:r>
            <a:endParaRPr lang="en-US" sz="2400" dirty="0" smtClean="0">
              <a:latin typeface="Garamond"/>
              <a:cs typeface="Garamond"/>
            </a:endParaRPr>
          </a:p>
          <a:p>
            <a:pPr eaLnBrk="1" hangingPunct="1">
              <a:lnSpc>
                <a:spcPct val="90000"/>
              </a:lnSpc>
              <a:buFontTx/>
              <a:buNone/>
            </a:pPr>
            <a:endParaRPr lang="en-US" sz="2400" dirty="0">
              <a:latin typeface="Garamond"/>
              <a:cs typeface="Garamond"/>
            </a:endParaRPr>
          </a:p>
          <a:p>
            <a:pPr eaLnBrk="1" hangingPunct="1">
              <a:lnSpc>
                <a:spcPct val="90000"/>
              </a:lnSpc>
              <a:buFontTx/>
              <a:buNone/>
            </a:pPr>
            <a:r>
              <a:rPr lang="en-US" sz="2400" dirty="0" smtClean="0">
                <a:latin typeface="Garamond"/>
                <a:cs typeface="Garamond"/>
              </a:rPr>
              <a:t>       </a:t>
            </a:r>
            <a:endParaRPr lang="en-US" sz="2400" dirty="0" smtClean="0">
              <a:latin typeface="Garamond"/>
              <a:cs typeface="Garamond"/>
            </a:endParaRPr>
          </a:p>
          <a:p>
            <a:pPr eaLnBrk="1" hangingPunct="1">
              <a:lnSpc>
                <a:spcPct val="90000"/>
              </a:lnSpc>
              <a:buFontTx/>
              <a:buNone/>
            </a:pPr>
            <a:r>
              <a:rPr lang="en-US" sz="2400" dirty="0" err="1" smtClean="0">
                <a:latin typeface="Garamond"/>
                <a:cs typeface="Garamond"/>
              </a:rPr>
              <a:t>Matriz</a:t>
            </a:r>
            <a:r>
              <a:rPr lang="en-US" sz="2400" dirty="0" smtClean="0">
                <a:latin typeface="Garamond"/>
                <a:cs typeface="Garamond"/>
              </a:rPr>
              <a:t> </a:t>
            </a:r>
            <a:r>
              <a:rPr lang="en-US" sz="2400" dirty="0" smtClean="0">
                <a:latin typeface="Garamond"/>
                <a:cs typeface="Garamond"/>
              </a:rPr>
              <a:t>de </a:t>
            </a:r>
            <a:r>
              <a:rPr lang="en-US" sz="2400" dirty="0" err="1" smtClean="0">
                <a:latin typeface="Garamond"/>
                <a:cs typeface="Garamond"/>
              </a:rPr>
              <a:t>carencias</a:t>
            </a:r>
            <a:endParaRPr lang="en-US" sz="2400" dirty="0" smtClean="0">
              <a:latin typeface="Garamond"/>
              <a:cs typeface="Garamond"/>
            </a:endParaRPr>
          </a:p>
          <a:p>
            <a:pPr eaLnBrk="1" hangingPunct="1">
              <a:lnSpc>
                <a:spcPct val="90000"/>
              </a:lnSpc>
              <a:buFontTx/>
              <a:buNone/>
            </a:pPr>
            <a:r>
              <a:rPr lang="en-GB" sz="2400" dirty="0" smtClean="0">
                <a:latin typeface="Garamond"/>
                <a:cs typeface="Garamond"/>
              </a:rPr>
              <a:t>Vector de </a:t>
            </a:r>
            <a:r>
              <a:rPr lang="en-GB" sz="2400" dirty="0" err="1" smtClean="0">
                <a:latin typeface="Garamond"/>
                <a:cs typeface="Garamond"/>
              </a:rPr>
              <a:t>ponderaciones</a:t>
            </a:r>
            <a:r>
              <a:rPr lang="en-GB" sz="2400" dirty="0" smtClean="0">
                <a:latin typeface="Garamond"/>
                <a:cs typeface="Garamond"/>
              </a:rPr>
              <a:t> </a:t>
            </a:r>
            <a:r>
              <a:rPr lang="el-GR" sz="2400" dirty="0" smtClean="0">
                <a:latin typeface="Garamond"/>
                <a:cs typeface="Garamond"/>
              </a:rPr>
              <a:t>ω</a:t>
            </a:r>
            <a:r>
              <a:rPr lang="en-GB" sz="2400" dirty="0" smtClean="0">
                <a:latin typeface="Garamond"/>
                <a:cs typeface="Garamond"/>
              </a:rPr>
              <a:t> </a:t>
            </a:r>
            <a:r>
              <a:rPr lang="en-GB" sz="2400" dirty="0" smtClean="0">
                <a:latin typeface="Garamond"/>
                <a:cs typeface="Garamond"/>
              </a:rPr>
              <a:t>=</a:t>
            </a:r>
            <a:r>
              <a:rPr lang="en-GB" sz="2400" dirty="0" smtClean="0">
                <a:latin typeface="Garamond"/>
                <a:cs typeface="Garamond"/>
              </a:rPr>
              <a:t>	   </a:t>
            </a:r>
            <a:r>
              <a:rPr lang="en-GB" sz="2400" b="1" dirty="0" smtClean="0">
                <a:latin typeface="Garamond"/>
                <a:cs typeface="Garamond"/>
              </a:rPr>
              <a:t>(.5   2    1     .5)</a:t>
            </a:r>
            <a:endParaRPr lang="en-US" sz="2400" b="1" dirty="0" smtClean="0">
              <a:latin typeface="Garamond"/>
              <a:cs typeface="Garamond"/>
            </a:endParaRPr>
          </a:p>
          <a:p>
            <a:pPr eaLnBrk="1" hangingPunct="1">
              <a:lnSpc>
                <a:spcPct val="90000"/>
              </a:lnSpc>
              <a:buFontTx/>
              <a:buNone/>
            </a:pPr>
            <a:endParaRPr lang="en-US" sz="2400" dirty="0" smtClean="0">
              <a:latin typeface="Garamond"/>
              <a:cs typeface="Garamond"/>
            </a:endParaRPr>
          </a:p>
          <a:p>
            <a:pPr eaLnBrk="1" hangingPunct="1">
              <a:lnSpc>
                <a:spcPct val="90000"/>
              </a:lnSpc>
              <a:buFontTx/>
              <a:buNone/>
            </a:pPr>
            <a:endParaRPr lang="en-US" sz="2400" dirty="0" smtClean="0">
              <a:latin typeface="Garamond"/>
              <a:cs typeface="Garamond"/>
            </a:endParaRPr>
          </a:p>
        </p:txBody>
      </p:sp>
      <p:graphicFrame>
        <p:nvGraphicFramePr>
          <p:cNvPr id="77828" name="Object 2"/>
          <p:cNvGraphicFramePr>
            <a:graphicFrameLocks noChangeAspect="1"/>
          </p:cNvGraphicFramePr>
          <p:nvPr>
            <p:extLst>
              <p:ext uri="{D42A27DB-BD31-4B8C-83A1-F6EECF244321}">
                <p14:modId xmlns:p14="http://schemas.microsoft.com/office/powerpoint/2010/main" val="167100598"/>
              </p:ext>
            </p:extLst>
          </p:nvPr>
        </p:nvGraphicFramePr>
        <p:xfrm>
          <a:off x="2051720" y="1700808"/>
          <a:ext cx="3808311" cy="2716187"/>
        </p:xfrm>
        <a:graphic>
          <a:graphicData uri="http://schemas.openxmlformats.org/presentationml/2006/ole">
            <mc:AlternateContent xmlns:mc="http://schemas.openxmlformats.org/markup-compatibility/2006">
              <mc:Choice xmlns:v="urn:schemas-microsoft-com:vml" Requires="v">
                <p:oleObj spid="_x0000_s110612" name="Equation" r:id="rId4" imgW="1282585" imgH="914400" progId="Equation.3">
                  <p:embed/>
                </p:oleObj>
              </mc:Choice>
              <mc:Fallback>
                <p:oleObj name="Equation" r:id="rId4" imgW="1282585" imgH="914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720" y="1700808"/>
                        <a:ext cx="3808311" cy="2716187"/>
                      </a:xfrm>
                      <a:prstGeom prst="rect">
                        <a:avLst/>
                      </a:prstGeom>
                      <a:noFill/>
                    </p:spPr>
                  </p:pic>
                </p:oleObj>
              </mc:Fallback>
            </mc:AlternateContent>
          </a:graphicData>
        </a:graphic>
      </p:graphicFrame>
      <p:sp>
        <p:nvSpPr>
          <p:cNvPr id="6" name="Rectangle 2"/>
          <p:cNvSpPr txBox="1">
            <a:spLocks noChangeArrowheads="1"/>
          </p:cNvSpPr>
          <p:nvPr/>
        </p:nvSpPr>
        <p:spPr bwMode="auto">
          <a:xfrm>
            <a:off x="304800" y="0"/>
            <a:ext cx="883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lgn="l">
              <a:defRPr/>
            </a:pPr>
            <a:r>
              <a:rPr lang="en-GB" sz="4000" b="1" dirty="0" err="1">
                <a:solidFill>
                  <a:srgbClr val="800000"/>
                </a:solidFill>
                <a:latin typeface="Garamond"/>
                <a:cs typeface="Garamond"/>
              </a:rPr>
              <a:t>Ejemplo</a:t>
            </a:r>
            <a:r>
              <a:rPr lang="en-GB" sz="4000" b="1" dirty="0">
                <a:solidFill>
                  <a:srgbClr val="800000"/>
                </a:solidFill>
                <a:latin typeface="Garamond"/>
                <a:cs typeface="Garamond"/>
              </a:rPr>
              <a:t>: </a:t>
            </a:r>
            <a:r>
              <a:rPr lang="en-GB" sz="4000" b="1" dirty="0" err="1">
                <a:solidFill>
                  <a:srgbClr val="800000"/>
                </a:solidFill>
                <a:latin typeface="Garamond"/>
                <a:cs typeface="Garamond"/>
              </a:rPr>
              <a:t>Ponderaciones</a:t>
            </a:r>
            <a:endParaRPr kumimoji="0" lang="en-US" sz="4400" b="1" i="0" u="none" strike="noStrike" kern="0" cap="none" spc="0" normalizeH="0" baseline="0" noProof="0" dirty="0" smtClean="0">
              <a:ln>
                <a:noFill/>
              </a:ln>
              <a:solidFill>
                <a:srgbClr val="800000"/>
              </a:solidFill>
              <a:effectLst/>
              <a:uLnTx/>
              <a:uFillTx/>
              <a:latin typeface="+mj-lt"/>
              <a:ea typeface="+mj-ea"/>
              <a:cs typeface="+mj-cs"/>
            </a:endParaRPr>
          </a:p>
        </p:txBody>
      </p:sp>
    </p:spTree>
    <p:extLst>
      <p:ext uri="{BB962C8B-B14F-4D97-AF65-F5344CB8AC3E}">
        <p14:creationId xmlns:p14="http://schemas.microsoft.com/office/powerpoint/2010/main" val="3333583524"/>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28940" y="332656"/>
            <a:ext cx="9144000" cy="980728"/>
          </a:xfrm>
        </p:spPr>
        <p:txBody>
          <a:bodyPr/>
          <a:lstStyle/>
          <a:p>
            <a:pPr eaLnBrk="1" hangingPunct="1"/>
            <a:r>
              <a:rPr lang="es-ES" sz="4000" b="1" dirty="0" smtClean="0">
                <a:solidFill>
                  <a:srgbClr val="800000"/>
                </a:solidFill>
                <a:latin typeface="Garamond"/>
                <a:cs typeface="Garamond"/>
              </a:rPr>
              <a:t>Ejemplo: Ponderaciones - Identificación</a:t>
            </a:r>
            <a:endParaRPr lang="es-ES" b="1" dirty="0" smtClean="0">
              <a:solidFill>
                <a:srgbClr val="800000"/>
              </a:solidFill>
              <a:latin typeface="Garamond"/>
              <a:cs typeface="Garamond"/>
            </a:endParaRPr>
          </a:p>
        </p:txBody>
      </p:sp>
      <p:sp>
        <p:nvSpPr>
          <p:cNvPr id="78851" name="Rectangle 3"/>
          <p:cNvSpPr>
            <a:spLocks noGrp="1" noChangeArrowheads="1"/>
          </p:cNvSpPr>
          <p:nvPr>
            <p:ph type="body" idx="1"/>
          </p:nvPr>
        </p:nvSpPr>
        <p:spPr>
          <a:xfrm>
            <a:off x="683568" y="1052736"/>
            <a:ext cx="7924800" cy="5638800"/>
          </a:xfrm>
        </p:spPr>
        <p:txBody>
          <a:bodyPr/>
          <a:lstStyle/>
          <a:p>
            <a:pPr eaLnBrk="1" hangingPunct="1">
              <a:buFontTx/>
              <a:buNone/>
            </a:pPr>
            <a:r>
              <a:rPr lang="en-US" sz="2400" dirty="0" smtClean="0">
                <a:latin typeface="Garamond"/>
                <a:cs typeface="Garamond"/>
              </a:rPr>
              <a:t>			</a:t>
            </a:r>
            <a:r>
              <a:rPr lang="en-US" sz="2400" dirty="0" smtClean="0">
                <a:solidFill>
                  <a:schemeClr val="bg2"/>
                </a:solidFill>
                <a:latin typeface="Garamond"/>
                <a:cs typeface="Garamond"/>
              </a:rPr>
              <a:t> </a:t>
            </a:r>
            <a:r>
              <a:rPr lang="en-US" sz="2400" dirty="0" smtClean="0">
                <a:solidFill>
                  <a:schemeClr val="bg2"/>
                </a:solidFill>
                <a:latin typeface="Garamond"/>
                <a:cs typeface="Garamond"/>
              </a:rPr>
              <a:t>      </a:t>
            </a:r>
            <a:r>
              <a:rPr lang="en-US" sz="3600" dirty="0" err="1" smtClean="0">
                <a:solidFill>
                  <a:srgbClr val="7F7F7F"/>
                </a:solidFill>
                <a:latin typeface="Garamond"/>
                <a:cs typeface="Garamond"/>
              </a:rPr>
              <a:t>Dimensiones</a:t>
            </a:r>
            <a:r>
              <a:rPr lang="en-US" sz="3600" dirty="0" smtClean="0">
                <a:solidFill>
                  <a:srgbClr val="7F7F7F"/>
                </a:solidFill>
                <a:latin typeface="Garamond"/>
                <a:cs typeface="Garamond"/>
              </a:rPr>
              <a:t>   </a:t>
            </a:r>
            <a:r>
              <a:rPr lang="en-US" sz="3600" i="1" dirty="0" smtClean="0">
                <a:solidFill>
                  <a:srgbClr val="7F7F7F"/>
                </a:solidFill>
                <a:latin typeface="Garamond"/>
                <a:cs typeface="Garamond"/>
              </a:rPr>
              <a:t>c</a:t>
            </a:r>
            <a:endParaRPr lang="en-US" sz="3600" i="1" dirty="0" smtClean="0">
              <a:solidFill>
                <a:srgbClr val="7F7F7F"/>
              </a:solidFill>
              <a:latin typeface="Garamond"/>
              <a:cs typeface="Garamond"/>
            </a:endParaRPr>
          </a:p>
          <a:p>
            <a:pPr eaLnBrk="1" hangingPunct="1">
              <a:buFontTx/>
              <a:buNone/>
            </a:pPr>
            <a:r>
              <a:rPr lang="en-US" sz="2400" dirty="0" smtClean="0">
                <a:latin typeface="Garamond"/>
                <a:cs typeface="Garamond"/>
              </a:rPr>
              <a:t> 						    </a:t>
            </a:r>
            <a:r>
              <a:rPr lang="en-US" sz="2400" dirty="0" smtClean="0">
                <a:latin typeface="Garamond"/>
                <a:cs typeface="Garamond"/>
              </a:rPr>
              <a:t>  </a:t>
            </a:r>
            <a:r>
              <a:rPr lang="en-US" sz="3600" b="1" dirty="0" smtClean="0">
                <a:latin typeface="Garamond"/>
                <a:cs typeface="Garamond"/>
              </a:rPr>
              <a:t>0</a:t>
            </a:r>
            <a:endParaRPr lang="en-US" sz="3600" b="1" dirty="0" smtClean="0">
              <a:latin typeface="Garamond"/>
              <a:cs typeface="Garamond"/>
            </a:endParaRPr>
          </a:p>
          <a:p>
            <a:pPr eaLnBrk="1" hangingPunct="1">
              <a:buFontTx/>
              <a:buNone/>
            </a:pPr>
            <a:r>
              <a:rPr lang="en-GB" sz="3600" dirty="0" smtClean="0">
                <a:latin typeface="Garamond"/>
                <a:cs typeface="Garamond"/>
              </a:rPr>
              <a:t>					</a:t>
            </a:r>
            <a:r>
              <a:rPr lang="en-GB" sz="3600" dirty="0" smtClean="0">
                <a:latin typeface="Garamond"/>
                <a:cs typeface="Garamond"/>
              </a:rPr>
              <a:t>	    </a:t>
            </a:r>
            <a:r>
              <a:rPr lang="en-GB" sz="3600" b="1" dirty="0" smtClean="0">
                <a:latin typeface="Garamond"/>
                <a:cs typeface="Garamond"/>
              </a:rPr>
              <a:t>2.5</a:t>
            </a:r>
            <a:r>
              <a:rPr lang="en-GB" sz="3600" dirty="0" smtClean="0">
                <a:latin typeface="Garamond"/>
                <a:cs typeface="Garamond"/>
              </a:rPr>
              <a:t>	</a:t>
            </a:r>
            <a:endParaRPr lang="en-US" sz="3600" dirty="0" smtClean="0">
              <a:latin typeface="Garamond"/>
              <a:cs typeface="Garamond"/>
            </a:endParaRPr>
          </a:p>
          <a:p>
            <a:pPr eaLnBrk="1" hangingPunct="1">
              <a:buFontTx/>
              <a:buNone/>
            </a:pPr>
            <a:r>
              <a:rPr lang="en-US" sz="3600" dirty="0" smtClean="0">
                <a:solidFill>
                  <a:schemeClr val="bg2"/>
                </a:solidFill>
                <a:latin typeface="Garamond"/>
                <a:cs typeface="Garamond"/>
              </a:rPr>
              <a:t>						    </a:t>
            </a:r>
            <a:r>
              <a:rPr lang="en-US" sz="3600" b="1" dirty="0" smtClean="0">
                <a:latin typeface="Garamond"/>
                <a:cs typeface="Garamond"/>
              </a:rPr>
              <a:t>4</a:t>
            </a:r>
            <a:r>
              <a:rPr lang="en-US" sz="3600" dirty="0" smtClean="0">
                <a:latin typeface="Garamond"/>
                <a:cs typeface="Garamond"/>
              </a:rPr>
              <a:t> </a:t>
            </a:r>
            <a:r>
              <a:rPr lang="en-US" sz="3600" dirty="0" smtClean="0">
                <a:solidFill>
                  <a:schemeClr val="bg2"/>
                </a:solidFill>
                <a:latin typeface="Garamond"/>
                <a:cs typeface="Garamond"/>
              </a:rPr>
              <a:t>     </a:t>
            </a:r>
            <a:r>
              <a:rPr lang="en-US" sz="3600" dirty="0" smtClean="0">
                <a:solidFill>
                  <a:srgbClr val="7F7F7F"/>
                </a:solidFill>
                <a:latin typeface="Garamond"/>
                <a:cs typeface="Garamond"/>
              </a:rPr>
              <a:t>Personas</a:t>
            </a:r>
          </a:p>
          <a:p>
            <a:pPr eaLnBrk="1" hangingPunct="1">
              <a:buFontTx/>
              <a:buNone/>
            </a:pPr>
            <a:r>
              <a:rPr lang="en-GB" sz="3600" dirty="0" smtClean="0">
                <a:solidFill>
                  <a:schemeClr val="bg2"/>
                </a:solidFill>
                <a:latin typeface="Garamond"/>
                <a:cs typeface="Garamond"/>
              </a:rPr>
              <a:t>						    </a:t>
            </a:r>
            <a:r>
              <a:rPr lang="en-GB" sz="3600" b="1" dirty="0" smtClean="0">
                <a:latin typeface="Garamond"/>
                <a:cs typeface="Garamond"/>
              </a:rPr>
              <a:t>2</a:t>
            </a:r>
            <a:endParaRPr lang="en-US" sz="3600" b="1" dirty="0" smtClean="0">
              <a:latin typeface="Garamond"/>
              <a:cs typeface="Garamond"/>
            </a:endParaRPr>
          </a:p>
          <a:p>
            <a:pPr eaLnBrk="1" hangingPunct="1">
              <a:lnSpc>
                <a:spcPct val="90000"/>
              </a:lnSpc>
              <a:buFontTx/>
              <a:buNone/>
            </a:pPr>
            <a:endParaRPr lang="en-GB" sz="1200" dirty="0" smtClean="0">
              <a:latin typeface="Garamond"/>
              <a:cs typeface="Garamond"/>
            </a:endParaRPr>
          </a:p>
          <a:p>
            <a:pPr eaLnBrk="1" hangingPunct="1">
              <a:lnSpc>
                <a:spcPct val="90000"/>
              </a:lnSpc>
              <a:buFontTx/>
              <a:buNone/>
            </a:pPr>
            <a:r>
              <a:rPr lang="en-GB" sz="2400" dirty="0" smtClean="0">
                <a:latin typeface="Garamond"/>
                <a:cs typeface="Garamond"/>
              </a:rPr>
              <a:t>Vector </a:t>
            </a:r>
            <a:r>
              <a:rPr lang="en-GB" sz="2400" dirty="0" smtClean="0">
                <a:latin typeface="Garamond"/>
                <a:cs typeface="Garamond"/>
              </a:rPr>
              <a:t>de </a:t>
            </a:r>
            <a:r>
              <a:rPr lang="en-GB" sz="2400" dirty="0" err="1" smtClean="0">
                <a:latin typeface="Garamond"/>
                <a:cs typeface="Garamond"/>
              </a:rPr>
              <a:t>ponderacions</a:t>
            </a:r>
            <a:r>
              <a:rPr lang="en-GB" sz="2400" dirty="0" smtClean="0">
                <a:latin typeface="Garamond"/>
                <a:cs typeface="Garamond"/>
              </a:rPr>
              <a:t> </a:t>
            </a:r>
            <a:r>
              <a:rPr lang="el-GR" sz="2400" dirty="0" smtClean="0">
                <a:latin typeface="Garamond"/>
                <a:cs typeface="Garamond"/>
              </a:rPr>
              <a:t>ω</a:t>
            </a:r>
            <a:r>
              <a:rPr lang="en-GB" sz="2400" dirty="0" smtClean="0">
                <a:latin typeface="Garamond"/>
                <a:cs typeface="Garamond"/>
              </a:rPr>
              <a:t> = 	   </a:t>
            </a:r>
            <a:r>
              <a:rPr lang="en-GB" sz="2400" b="1" dirty="0" smtClean="0">
                <a:latin typeface="Garamond"/>
                <a:cs typeface="Garamond"/>
              </a:rPr>
              <a:t>(.5   2    1     .5)	</a:t>
            </a:r>
            <a:r>
              <a:rPr lang="en-GB" sz="2400" b="1" i="1" dirty="0" smtClean="0">
                <a:latin typeface="Garamond"/>
                <a:cs typeface="Garamond"/>
              </a:rPr>
              <a:t>k = </a:t>
            </a:r>
            <a:r>
              <a:rPr lang="en-GB" sz="2400" b="1" i="1" dirty="0" smtClean="0">
                <a:latin typeface="Garamond"/>
                <a:cs typeface="Garamond"/>
              </a:rPr>
              <a:t>2</a:t>
            </a:r>
          </a:p>
          <a:p>
            <a:pPr eaLnBrk="1" hangingPunct="1">
              <a:lnSpc>
                <a:spcPct val="90000"/>
              </a:lnSpc>
              <a:buFontTx/>
              <a:buNone/>
            </a:pPr>
            <a:r>
              <a:rPr lang="es-ES" sz="2400" b="1" dirty="0" smtClean="0">
                <a:latin typeface="Garamond"/>
                <a:cs typeface="Garamond"/>
              </a:rPr>
              <a:t>c </a:t>
            </a:r>
            <a:r>
              <a:rPr lang="en-GB" sz="2400" b="1" dirty="0" err="1" smtClean="0">
                <a:latin typeface="Garamond"/>
                <a:cs typeface="Garamond"/>
              </a:rPr>
              <a:t>es</a:t>
            </a:r>
            <a:r>
              <a:rPr lang="en-GB" sz="2400" b="1" dirty="0" smtClean="0">
                <a:latin typeface="Garamond"/>
                <a:cs typeface="Garamond"/>
              </a:rPr>
              <a:t> </a:t>
            </a:r>
            <a:r>
              <a:rPr lang="en-GB" sz="2400" b="1" dirty="0" err="1" smtClean="0">
                <a:latin typeface="Garamond"/>
                <a:cs typeface="Garamond"/>
              </a:rPr>
              <a:t>ahora</a:t>
            </a:r>
            <a:r>
              <a:rPr lang="en-GB" sz="2400" b="1" dirty="0" smtClean="0">
                <a:latin typeface="Garamond"/>
                <a:cs typeface="Garamond"/>
              </a:rPr>
              <a:t> el </a:t>
            </a:r>
            <a:r>
              <a:rPr lang="en-GB" sz="2400" b="1" dirty="0" err="1" smtClean="0">
                <a:latin typeface="Garamond"/>
                <a:cs typeface="Garamond"/>
              </a:rPr>
              <a:t>numero</a:t>
            </a:r>
            <a:r>
              <a:rPr lang="en-GB" sz="2400" b="1" dirty="0" smtClean="0">
                <a:latin typeface="Garamond"/>
                <a:cs typeface="Garamond"/>
              </a:rPr>
              <a:t> de </a:t>
            </a:r>
            <a:r>
              <a:rPr lang="en-GB" sz="2400" b="1" dirty="0" err="1" smtClean="0">
                <a:latin typeface="Garamond"/>
                <a:cs typeface="Garamond"/>
              </a:rPr>
              <a:t>privaciones</a:t>
            </a:r>
            <a:r>
              <a:rPr lang="en-GB" sz="2400" b="1" dirty="0" smtClean="0">
                <a:latin typeface="Garamond"/>
                <a:cs typeface="Garamond"/>
              </a:rPr>
              <a:t> </a:t>
            </a:r>
            <a:r>
              <a:rPr lang="en-GB" sz="2400" b="1" dirty="0" err="1" smtClean="0">
                <a:latin typeface="Garamond"/>
                <a:cs typeface="Garamond"/>
              </a:rPr>
              <a:t>ponderadas</a:t>
            </a:r>
            <a:r>
              <a:rPr lang="en-GB" sz="2400" b="1" dirty="0" smtClean="0">
                <a:latin typeface="Garamond"/>
                <a:cs typeface="Garamond"/>
              </a:rPr>
              <a:t>.</a:t>
            </a:r>
            <a:endParaRPr lang="en-GB" sz="2400" b="1" dirty="0" smtClean="0">
              <a:latin typeface="Garamond"/>
              <a:cs typeface="Garamond"/>
            </a:endParaRPr>
          </a:p>
          <a:p>
            <a:pPr eaLnBrk="1" hangingPunct="1">
              <a:lnSpc>
                <a:spcPct val="90000"/>
              </a:lnSpc>
              <a:buFontTx/>
              <a:buNone/>
            </a:pPr>
            <a:r>
              <a:rPr lang="en-GB" sz="3600" b="1" i="1" dirty="0" smtClean="0">
                <a:solidFill>
                  <a:srgbClr val="800000"/>
                </a:solidFill>
                <a:latin typeface="Garamond"/>
                <a:cs typeface="Garamond"/>
              </a:rPr>
              <a:t>                  </a:t>
            </a:r>
            <a:r>
              <a:rPr lang="en-GB" b="1" dirty="0" err="1" smtClean="0">
                <a:solidFill>
                  <a:srgbClr val="800000"/>
                </a:solidFill>
                <a:latin typeface="Garamond"/>
                <a:cs typeface="Garamond"/>
              </a:rPr>
              <a:t>Quien</a:t>
            </a:r>
            <a:r>
              <a:rPr lang="en-GB" b="1" dirty="0" smtClean="0">
                <a:solidFill>
                  <a:srgbClr val="800000"/>
                </a:solidFill>
                <a:latin typeface="Garamond"/>
                <a:cs typeface="Garamond"/>
              </a:rPr>
              <a:t> </a:t>
            </a:r>
            <a:r>
              <a:rPr lang="en-GB" b="1" dirty="0" err="1" smtClean="0">
                <a:solidFill>
                  <a:srgbClr val="800000"/>
                </a:solidFill>
                <a:latin typeface="Garamond"/>
                <a:cs typeface="Garamond"/>
              </a:rPr>
              <a:t>es</a:t>
            </a:r>
            <a:r>
              <a:rPr lang="en-GB" b="1" dirty="0" smtClean="0">
                <a:solidFill>
                  <a:srgbClr val="800000"/>
                </a:solidFill>
                <a:latin typeface="Garamond"/>
                <a:cs typeface="Garamond"/>
              </a:rPr>
              <a:t> </a:t>
            </a:r>
            <a:r>
              <a:rPr lang="en-GB" b="1" dirty="0" err="1" smtClean="0">
                <a:solidFill>
                  <a:srgbClr val="800000"/>
                </a:solidFill>
                <a:latin typeface="Garamond"/>
                <a:cs typeface="Garamond"/>
              </a:rPr>
              <a:t>pobre</a:t>
            </a:r>
            <a:r>
              <a:rPr lang="en-GB" b="1" dirty="0" smtClean="0">
                <a:solidFill>
                  <a:srgbClr val="800000"/>
                </a:solidFill>
                <a:latin typeface="Garamond"/>
                <a:cs typeface="Garamond"/>
              </a:rPr>
              <a:t> con k=2 </a:t>
            </a:r>
            <a:r>
              <a:rPr lang="en-GB" b="1" dirty="0" err="1" smtClean="0">
                <a:solidFill>
                  <a:srgbClr val="800000"/>
                </a:solidFill>
                <a:latin typeface="Garamond"/>
                <a:cs typeface="Garamond"/>
              </a:rPr>
              <a:t>ahora</a:t>
            </a:r>
            <a:r>
              <a:rPr lang="en-GB" b="1" dirty="0" smtClean="0">
                <a:solidFill>
                  <a:srgbClr val="800000"/>
                </a:solidFill>
                <a:latin typeface="Garamond"/>
                <a:cs typeface="Garamond"/>
              </a:rPr>
              <a:t>?</a:t>
            </a:r>
          </a:p>
          <a:p>
            <a:pPr algn="ctr" eaLnBrk="1" hangingPunct="1">
              <a:lnSpc>
                <a:spcPct val="90000"/>
              </a:lnSpc>
              <a:buFontTx/>
              <a:buNone/>
            </a:pPr>
            <a:r>
              <a:rPr lang="en-GB" sz="3600" b="1" i="1" dirty="0" smtClean="0">
                <a:solidFill>
                  <a:srgbClr val="800000"/>
                </a:solidFill>
                <a:latin typeface="Garamond"/>
                <a:cs typeface="Garamond"/>
              </a:rPr>
              <a:t>                   La </a:t>
            </a:r>
            <a:r>
              <a:rPr lang="en-GB" sz="3600" b="1" i="1" dirty="0" err="1" smtClean="0">
                <a:solidFill>
                  <a:srgbClr val="800000"/>
                </a:solidFill>
                <a:latin typeface="Garamond"/>
                <a:cs typeface="Garamond"/>
              </a:rPr>
              <a:t>identificacion</a:t>
            </a:r>
            <a:r>
              <a:rPr lang="en-GB" sz="3600" b="1" i="1" dirty="0" smtClean="0">
                <a:solidFill>
                  <a:srgbClr val="800000"/>
                </a:solidFill>
                <a:latin typeface="Garamond"/>
                <a:cs typeface="Garamond"/>
              </a:rPr>
              <a:t> cambia!</a:t>
            </a:r>
            <a:endParaRPr lang="en-US" sz="2400" dirty="0" smtClean="0">
              <a:latin typeface="Garamond"/>
              <a:cs typeface="Garamond"/>
            </a:endParaRPr>
          </a:p>
          <a:p>
            <a:pPr eaLnBrk="1" hangingPunct="1">
              <a:lnSpc>
                <a:spcPct val="90000"/>
              </a:lnSpc>
              <a:buFontTx/>
              <a:buNone/>
            </a:pPr>
            <a:endParaRPr lang="en-US" sz="2400" dirty="0" smtClean="0">
              <a:latin typeface="Garamond"/>
              <a:cs typeface="Garamond"/>
            </a:endParaRPr>
          </a:p>
        </p:txBody>
      </p:sp>
      <p:graphicFrame>
        <p:nvGraphicFramePr>
          <p:cNvPr id="78852" name="Object 2"/>
          <p:cNvGraphicFramePr>
            <a:graphicFrameLocks noChangeAspect="1"/>
          </p:cNvGraphicFramePr>
          <p:nvPr>
            <p:extLst>
              <p:ext uri="{D42A27DB-BD31-4B8C-83A1-F6EECF244321}">
                <p14:modId xmlns:p14="http://schemas.microsoft.com/office/powerpoint/2010/main" val="108759706"/>
              </p:ext>
            </p:extLst>
          </p:nvPr>
        </p:nvGraphicFramePr>
        <p:xfrm>
          <a:off x="1835696" y="1700808"/>
          <a:ext cx="3744416" cy="2670616"/>
        </p:xfrm>
        <a:graphic>
          <a:graphicData uri="http://schemas.openxmlformats.org/presentationml/2006/ole">
            <mc:AlternateContent xmlns:mc="http://schemas.openxmlformats.org/markup-compatibility/2006">
              <mc:Choice xmlns:v="urn:schemas-microsoft-com:vml" Requires="v">
                <p:oleObj spid="_x0000_s111635" name="Equation" r:id="rId4" imgW="1282585" imgH="914400" progId="Equation.3">
                  <p:embed/>
                </p:oleObj>
              </mc:Choice>
              <mc:Fallback>
                <p:oleObj name="Equation" r:id="rId4" imgW="1282585" imgH="914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696" y="1700808"/>
                        <a:ext cx="3744416" cy="2670616"/>
                      </a:xfrm>
                      <a:prstGeom prst="rect">
                        <a:avLst/>
                      </a:prstGeom>
                      <a:noFill/>
                    </p:spPr>
                  </p:pic>
                </p:oleObj>
              </mc:Fallback>
            </mc:AlternateContent>
          </a:graphicData>
        </a:graphic>
      </p:graphicFrame>
    </p:spTree>
    <p:extLst>
      <p:ext uri="{BB962C8B-B14F-4D97-AF65-F5344CB8AC3E}">
        <p14:creationId xmlns:p14="http://schemas.microsoft.com/office/powerpoint/2010/main" val="2147237471"/>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685800" y="1219200"/>
            <a:ext cx="7924800" cy="5638800"/>
          </a:xfrm>
        </p:spPr>
        <p:txBody>
          <a:bodyPr/>
          <a:lstStyle/>
          <a:p>
            <a:pPr eaLnBrk="1" hangingPunct="1">
              <a:buFontTx/>
              <a:buNone/>
            </a:pPr>
            <a:r>
              <a:rPr lang="en-US" sz="3600" dirty="0" smtClean="0">
                <a:solidFill>
                  <a:srgbClr val="7F7F7F"/>
                </a:solidFill>
                <a:latin typeface="Garamond"/>
                <a:cs typeface="Garamond"/>
              </a:rPr>
              <a:t>		</a:t>
            </a:r>
            <a:r>
              <a:rPr lang="en-US" sz="3600" dirty="0">
                <a:solidFill>
                  <a:srgbClr val="7F7F7F"/>
                </a:solidFill>
                <a:latin typeface="Garamond"/>
                <a:cs typeface="Garamond"/>
              </a:rPr>
              <a:t> </a:t>
            </a:r>
            <a:r>
              <a:rPr lang="en-US" sz="3600" dirty="0" smtClean="0">
                <a:solidFill>
                  <a:srgbClr val="7F7F7F"/>
                </a:solidFill>
                <a:latin typeface="Garamond"/>
                <a:cs typeface="Garamond"/>
              </a:rPr>
              <a:t>           </a:t>
            </a:r>
            <a:r>
              <a:rPr lang="en-US" sz="3600" dirty="0" err="1" smtClean="0">
                <a:solidFill>
                  <a:srgbClr val="7F7F7F"/>
                </a:solidFill>
                <a:latin typeface="Garamond"/>
                <a:cs typeface="Garamond"/>
              </a:rPr>
              <a:t>Dimensiones</a:t>
            </a:r>
            <a:r>
              <a:rPr lang="en-US" sz="3600" dirty="0" smtClean="0">
                <a:solidFill>
                  <a:srgbClr val="7F7F7F"/>
                </a:solidFill>
                <a:latin typeface="Garamond"/>
                <a:cs typeface="Garamond"/>
              </a:rPr>
              <a:t>    c</a:t>
            </a:r>
            <a:endParaRPr lang="en-US" sz="3600" dirty="0" smtClean="0">
              <a:solidFill>
                <a:srgbClr val="7F7F7F"/>
              </a:solidFill>
              <a:latin typeface="Garamond"/>
              <a:cs typeface="Garamond"/>
            </a:endParaRPr>
          </a:p>
          <a:p>
            <a:pPr eaLnBrk="1" hangingPunct="1">
              <a:buFontTx/>
              <a:buNone/>
            </a:pPr>
            <a:r>
              <a:rPr lang="en-US" sz="3600" dirty="0" smtClean="0">
                <a:solidFill>
                  <a:srgbClr val="7F7F7F"/>
                </a:solidFill>
                <a:latin typeface="Garamond"/>
                <a:cs typeface="Garamond"/>
              </a:rPr>
              <a:t> 						    0</a:t>
            </a:r>
          </a:p>
          <a:p>
            <a:pPr eaLnBrk="1" hangingPunct="1">
              <a:buFontTx/>
              <a:buNone/>
            </a:pPr>
            <a:r>
              <a:rPr lang="en-GB" sz="3600" dirty="0" smtClean="0">
                <a:solidFill>
                  <a:srgbClr val="7F7F7F"/>
                </a:solidFill>
                <a:latin typeface="Garamond"/>
                <a:cs typeface="Garamond"/>
              </a:rPr>
              <a:t>						   </a:t>
            </a:r>
            <a:r>
              <a:rPr lang="en-GB" sz="3600" b="1" u="sng" dirty="0" smtClean="0">
                <a:solidFill>
                  <a:srgbClr val="7F7F7F"/>
                </a:solidFill>
                <a:latin typeface="Garamond"/>
                <a:cs typeface="Garamond"/>
              </a:rPr>
              <a:t>2.5</a:t>
            </a:r>
            <a:r>
              <a:rPr lang="en-GB" sz="3600" dirty="0" smtClean="0">
                <a:solidFill>
                  <a:srgbClr val="7F7F7F"/>
                </a:solidFill>
                <a:latin typeface="Garamond"/>
                <a:cs typeface="Garamond"/>
              </a:rPr>
              <a:t>	</a:t>
            </a:r>
            <a:endParaRPr lang="en-US" sz="3600" dirty="0" smtClean="0">
              <a:solidFill>
                <a:srgbClr val="7F7F7F"/>
              </a:solidFill>
              <a:latin typeface="Garamond"/>
              <a:cs typeface="Garamond"/>
            </a:endParaRPr>
          </a:p>
          <a:p>
            <a:pPr eaLnBrk="1" hangingPunct="1">
              <a:buFontTx/>
              <a:buNone/>
            </a:pPr>
            <a:r>
              <a:rPr lang="en-US" sz="3600" dirty="0" smtClean="0">
                <a:solidFill>
                  <a:srgbClr val="7F7F7F"/>
                </a:solidFill>
                <a:latin typeface="Garamond"/>
                <a:cs typeface="Garamond"/>
              </a:rPr>
              <a:t>						    </a:t>
            </a:r>
            <a:r>
              <a:rPr lang="en-US" sz="3600" b="1" u="sng" dirty="0" smtClean="0">
                <a:solidFill>
                  <a:srgbClr val="7F7F7F"/>
                </a:solidFill>
                <a:latin typeface="Garamond"/>
                <a:cs typeface="Garamond"/>
              </a:rPr>
              <a:t>4</a:t>
            </a:r>
            <a:r>
              <a:rPr lang="en-US" sz="3600" dirty="0" smtClean="0">
                <a:solidFill>
                  <a:srgbClr val="7F7F7F"/>
                </a:solidFill>
                <a:latin typeface="Garamond"/>
                <a:cs typeface="Garamond"/>
              </a:rPr>
              <a:t>      Personas</a:t>
            </a:r>
          </a:p>
          <a:p>
            <a:pPr eaLnBrk="1" hangingPunct="1">
              <a:buFontTx/>
              <a:buNone/>
            </a:pPr>
            <a:r>
              <a:rPr lang="en-GB" sz="3600" dirty="0" smtClean="0">
                <a:solidFill>
                  <a:srgbClr val="7F7F7F"/>
                </a:solidFill>
                <a:latin typeface="Garamond"/>
                <a:cs typeface="Garamond"/>
              </a:rPr>
              <a:t>						    </a:t>
            </a:r>
            <a:r>
              <a:rPr lang="en-GB" sz="3600" b="1" dirty="0" smtClean="0">
                <a:solidFill>
                  <a:srgbClr val="7F7F7F"/>
                </a:solidFill>
                <a:latin typeface="Garamond"/>
                <a:cs typeface="Garamond"/>
              </a:rPr>
              <a:t>2</a:t>
            </a:r>
          </a:p>
          <a:p>
            <a:pPr eaLnBrk="1" hangingPunct="1">
              <a:lnSpc>
                <a:spcPct val="90000"/>
              </a:lnSpc>
              <a:buFontTx/>
              <a:buNone/>
            </a:pPr>
            <a:endParaRPr lang="en-US" sz="2400" b="1" dirty="0" smtClean="0">
              <a:latin typeface="Garamond"/>
              <a:cs typeface="Garamond"/>
            </a:endParaRPr>
          </a:p>
          <a:p>
            <a:pPr eaLnBrk="1" hangingPunct="1">
              <a:lnSpc>
                <a:spcPct val="90000"/>
              </a:lnSpc>
              <a:buFontTx/>
              <a:buNone/>
            </a:pPr>
            <a:r>
              <a:rPr lang="en-GB" sz="2400" dirty="0" smtClean="0">
                <a:latin typeface="Garamond"/>
                <a:cs typeface="Garamond"/>
              </a:rPr>
              <a:t>Vector de </a:t>
            </a:r>
            <a:r>
              <a:rPr lang="en-GB" sz="2400" dirty="0" err="1" smtClean="0">
                <a:latin typeface="Garamond"/>
                <a:cs typeface="Garamond"/>
              </a:rPr>
              <a:t>ponderacions</a:t>
            </a:r>
            <a:r>
              <a:rPr lang="en-GB" sz="2400" dirty="0" smtClean="0">
                <a:latin typeface="Garamond"/>
                <a:cs typeface="Garamond"/>
              </a:rPr>
              <a:t> </a:t>
            </a:r>
            <a:r>
              <a:rPr lang="el-GR" sz="2400" dirty="0" smtClean="0">
                <a:latin typeface="Garamond"/>
                <a:cs typeface="Garamond"/>
              </a:rPr>
              <a:t>ω</a:t>
            </a:r>
            <a:r>
              <a:rPr lang="en-GB" sz="2400" dirty="0" smtClean="0">
                <a:latin typeface="Garamond"/>
                <a:cs typeface="Garamond"/>
              </a:rPr>
              <a:t> = 	   </a:t>
            </a:r>
            <a:r>
              <a:rPr lang="en-GB" sz="2400" b="1" dirty="0" smtClean="0">
                <a:latin typeface="Garamond"/>
                <a:cs typeface="Garamond"/>
              </a:rPr>
              <a:t>(.5   2    1     .5)	</a:t>
            </a:r>
            <a:r>
              <a:rPr lang="en-GB" sz="2400" b="1" i="1" dirty="0" smtClean="0">
                <a:latin typeface="Garamond"/>
                <a:cs typeface="Garamond"/>
              </a:rPr>
              <a:t>k = 2.5</a:t>
            </a:r>
          </a:p>
          <a:p>
            <a:pPr eaLnBrk="1" hangingPunct="1">
              <a:lnSpc>
                <a:spcPct val="90000"/>
              </a:lnSpc>
              <a:buFontTx/>
              <a:buNone/>
            </a:pPr>
            <a:endParaRPr lang="en-GB" sz="2400" b="1" i="1" dirty="0" smtClean="0">
              <a:latin typeface="Garamond"/>
              <a:cs typeface="Garamond"/>
            </a:endParaRPr>
          </a:p>
          <a:p>
            <a:pPr algn="ctr" eaLnBrk="1" hangingPunct="1">
              <a:lnSpc>
                <a:spcPct val="90000"/>
              </a:lnSpc>
              <a:buFontTx/>
              <a:buNone/>
            </a:pPr>
            <a:r>
              <a:rPr lang="en-GB" sz="3600" b="1" i="1" dirty="0" smtClean="0">
                <a:solidFill>
                  <a:srgbClr val="800000"/>
                </a:solidFill>
                <a:latin typeface="Garamond"/>
                <a:cs typeface="Garamond"/>
              </a:rPr>
              <a:t>   </a:t>
            </a:r>
            <a:r>
              <a:rPr lang="en-GB" sz="3600" b="1" i="1" dirty="0" err="1" smtClean="0">
                <a:solidFill>
                  <a:srgbClr val="800000"/>
                </a:solidFill>
                <a:latin typeface="Garamond"/>
                <a:cs typeface="Garamond"/>
              </a:rPr>
              <a:t>Identificación</a:t>
            </a:r>
            <a:r>
              <a:rPr lang="en-GB" sz="3600" b="1" i="1" dirty="0" smtClean="0">
                <a:solidFill>
                  <a:srgbClr val="800000"/>
                </a:solidFill>
                <a:latin typeface="Garamond"/>
                <a:cs typeface="Garamond"/>
              </a:rPr>
              <a:t> Original </a:t>
            </a:r>
            <a:r>
              <a:rPr lang="en-GB" sz="3600" b="1" i="1" dirty="0" err="1" smtClean="0">
                <a:solidFill>
                  <a:srgbClr val="800000"/>
                </a:solidFill>
                <a:latin typeface="Garamond"/>
                <a:cs typeface="Garamond"/>
              </a:rPr>
              <a:t>para</a:t>
            </a:r>
            <a:r>
              <a:rPr lang="en-GB" sz="3600" b="1" i="1" dirty="0" smtClean="0">
                <a:solidFill>
                  <a:srgbClr val="800000"/>
                </a:solidFill>
                <a:latin typeface="Garamond"/>
                <a:cs typeface="Garamond"/>
              </a:rPr>
              <a:t> k=2.5</a:t>
            </a:r>
            <a:endParaRPr lang="en-US" sz="4000" b="1" dirty="0" smtClean="0">
              <a:solidFill>
                <a:srgbClr val="800000"/>
              </a:solidFill>
              <a:latin typeface="Garamond"/>
              <a:cs typeface="Garamond"/>
            </a:endParaRPr>
          </a:p>
          <a:p>
            <a:pPr eaLnBrk="1" hangingPunct="1">
              <a:lnSpc>
                <a:spcPct val="90000"/>
              </a:lnSpc>
              <a:buFontTx/>
              <a:buNone/>
            </a:pPr>
            <a:endParaRPr lang="en-US" sz="2400" dirty="0" smtClean="0">
              <a:latin typeface="Garamond"/>
              <a:cs typeface="Garamond"/>
            </a:endParaRPr>
          </a:p>
          <a:p>
            <a:pPr eaLnBrk="1" hangingPunct="1">
              <a:lnSpc>
                <a:spcPct val="90000"/>
              </a:lnSpc>
              <a:buFontTx/>
              <a:buNone/>
            </a:pPr>
            <a:endParaRPr lang="en-US" sz="2400" dirty="0" smtClean="0">
              <a:latin typeface="Garamond"/>
              <a:cs typeface="Garamond"/>
            </a:endParaRPr>
          </a:p>
        </p:txBody>
      </p:sp>
      <p:graphicFrame>
        <p:nvGraphicFramePr>
          <p:cNvPr id="79876" name="Object 2"/>
          <p:cNvGraphicFramePr>
            <a:graphicFrameLocks noChangeAspect="1"/>
          </p:cNvGraphicFramePr>
          <p:nvPr>
            <p:extLst>
              <p:ext uri="{D42A27DB-BD31-4B8C-83A1-F6EECF244321}">
                <p14:modId xmlns:p14="http://schemas.microsoft.com/office/powerpoint/2010/main" val="1107910572"/>
              </p:ext>
            </p:extLst>
          </p:nvPr>
        </p:nvGraphicFramePr>
        <p:xfrm>
          <a:off x="2195736" y="1916832"/>
          <a:ext cx="3301455" cy="2354684"/>
        </p:xfrm>
        <a:graphic>
          <a:graphicData uri="http://schemas.openxmlformats.org/presentationml/2006/ole">
            <mc:AlternateContent xmlns:mc="http://schemas.openxmlformats.org/markup-compatibility/2006">
              <mc:Choice xmlns:v="urn:schemas-microsoft-com:vml" Requires="v">
                <p:oleObj spid="_x0000_s112659" name="Equation" r:id="rId4" imgW="1282585" imgH="914400" progId="Equation.3">
                  <p:embed/>
                </p:oleObj>
              </mc:Choice>
              <mc:Fallback>
                <p:oleObj name="Equation" r:id="rId4" imgW="1282585" imgH="914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5736" y="1916832"/>
                        <a:ext cx="3301455" cy="2354684"/>
                      </a:xfrm>
                      <a:prstGeom prst="rect">
                        <a:avLst/>
                      </a:prstGeom>
                      <a:noFill/>
                    </p:spPr>
                  </p:pic>
                </p:oleObj>
              </mc:Fallback>
            </mc:AlternateContent>
          </a:graphicData>
        </a:graphic>
      </p:graphicFrame>
      <p:sp>
        <p:nvSpPr>
          <p:cNvPr id="6" name="Rectangle 2"/>
          <p:cNvSpPr>
            <a:spLocks noGrp="1" noChangeArrowheads="1"/>
          </p:cNvSpPr>
          <p:nvPr>
            <p:ph type="title"/>
          </p:nvPr>
        </p:nvSpPr>
        <p:spPr>
          <a:xfrm>
            <a:off x="13808" y="332656"/>
            <a:ext cx="9144000" cy="980728"/>
          </a:xfrm>
        </p:spPr>
        <p:txBody>
          <a:bodyPr/>
          <a:lstStyle/>
          <a:p>
            <a:pPr eaLnBrk="1" hangingPunct="1"/>
            <a:r>
              <a:rPr lang="es-ES" sz="4000" b="1" dirty="0" smtClean="0">
                <a:solidFill>
                  <a:srgbClr val="800000"/>
                </a:solidFill>
                <a:latin typeface="Garamond"/>
                <a:cs typeface="Garamond"/>
              </a:rPr>
              <a:t>Ejemplo: Ponderaciones - Identificación</a:t>
            </a:r>
            <a:endParaRPr lang="es-ES" b="1" dirty="0" smtClean="0">
              <a:solidFill>
                <a:srgbClr val="800000"/>
              </a:solidFill>
              <a:latin typeface="Garamond"/>
              <a:cs typeface="Garamond"/>
            </a:endParaRPr>
          </a:p>
        </p:txBody>
      </p:sp>
    </p:spTree>
    <p:extLst>
      <p:ext uri="{BB962C8B-B14F-4D97-AF65-F5344CB8AC3E}">
        <p14:creationId xmlns:p14="http://schemas.microsoft.com/office/powerpoint/2010/main" val="3270715400"/>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0" y="209550"/>
            <a:ext cx="9144000" cy="1219200"/>
          </a:xfrm>
        </p:spPr>
        <p:txBody>
          <a:bodyPr/>
          <a:lstStyle/>
          <a:p>
            <a:pPr eaLnBrk="1" hangingPunct="1"/>
            <a:r>
              <a:rPr lang="es-ES" sz="4000" b="1" dirty="0" smtClean="0">
                <a:solidFill>
                  <a:srgbClr val="800000"/>
                </a:solidFill>
                <a:latin typeface="Garamond"/>
                <a:cs typeface="Garamond"/>
              </a:rPr>
              <a:t>Ejemplo: Ponderaciones – Agregación</a:t>
            </a:r>
            <a:br>
              <a:rPr lang="es-ES" sz="4000" b="1" dirty="0" smtClean="0">
                <a:solidFill>
                  <a:srgbClr val="800000"/>
                </a:solidFill>
                <a:latin typeface="Garamond"/>
                <a:cs typeface="Garamond"/>
              </a:rPr>
            </a:br>
            <a:r>
              <a:rPr lang="es-ES" sz="3600" b="1" i="1" dirty="0" smtClean="0">
                <a:solidFill>
                  <a:srgbClr val="800000"/>
                </a:solidFill>
                <a:latin typeface="Garamond"/>
                <a:cs typeface="Garamond"/>
              </a:rPr>
              <a:t>k</a:t>
            </a:r>
            <a:r>
              <a:rPr lang="es-ES" sz="3600" b="1" dirty="0" smtClean="0">
                <a:solidFill>
                  <a:srgbClr val="800000"/>
                </a:solidFill>
                <a:latin typeface="Garamond"/>
                <a:cs typeface="Garamond"/>
              </a:rPr>
              <a:t> = 2.5</a:t>
            </a:r>
          </a:p>
        </p:txBody>
      </p:sp>
      <p:sp>
        <p:nvSpPr>
          <p:cNvPr id="80899" name="Rectangle 3"/>
          <p:cNvSpPr>
            <a:spLocks noGrp="1" noChangeArrowheads="1"/>
          </p:cNvSpPr>
          <p:nvPr>
            <p:ph type="body" idx="1"/>
          </p:nvPr>
        </p:nvSpPr>
        <p:spPr>
          <a:xfrm>
            <a:off x="685800" y="1219200"/>
            <a:ext cx="7924800" cy="5638800"/>
          </a:xfrm>
        </p:spPr>
        <p:txBody>
          <a:bodyPr/>
          <a:lstStyle/>
          <a:p>
            <a:pPr eaLnBrk="1" hangingPunct="1">
              <a:buFontTx/>
              <a:buNone/>
            </a:pPr>
            <a:r>
              <a:rPr lang="en-US" sz="2400" dirty="0">
                <a:solidFill>
                  <a:schemeClr val="bg2"/>
                </a:solidFill>
                <a:latin typeface="Garamond"/>
                <a:cs typeface="Garamond"/>
              </a:rPr>
              <a:t>	</a:t>
            </a:r>
            <a:r>
              <a:rPr lang="en-US" sz="2400" dirty="0">
                <a:solidFill>
                  <a:schemeClr val="bg2"/>
                </a:solidFill>
                <a:latin typeface="Garamond"/>
                <a:cs typeface="Garamond"/>
              </a:rPr>
              <a:t>	</a:t>
            </a:r>
            <a:r>
              <a:rPr lang="en-US" sz="2400" dirty="0" smtClean="0">
                <a:solidFill>
                  <a:schemeClr val="bg2"/>
                </a:solidFill>
                <a:latin typeface="Garamond"/>
                <a:cs typeface="Garamond"/>
              </a:rPr>
              <a:t>	        </a:t>
            </a:r>
            <a:r>
              <a:rPr lang="en-US" sz="3600" dirty="0" err="1" smtClean="0">
                <a:solidFill>
                  <a:srgbClr val="7F7F7F"/>
                </a:solidFill>
                <a:latin typeface="Garamond"/>
                <a:cs typeface="Garamond"/>
              </a:rPr>
              <a:t>Dimensiones</a:t>
            </a:r>
            <a:r>
              <a:rPr lang="en-US" sz="3600" dirty="0" smtClean="0">
                <a:solidFill>
                  <a:srgbClr val="7F7F7F"/>
                </a:solidFill>
                <a:latin typeface="Garamond"/>
                <a:cs typeface="Garamond"/>
              </a:rPr>
              <a:t>  c</a:t>
            </a:r>
            <a:endParaRPr lang="en-US" sz="3600" dirty="0">
              <a:solidFill>
                <a:srgbClr val="7F7F7F"/>
              </a:solidFill>
              <a:latin typeface="Garamond"/>
              <a:cs typeface="Garamond"/>
            </a:endParaRPr>
          </a:p>
          <a:p>
            <a:pPr eaLnBrk="1" hangingPunct="1">
              <a:buFontTx/>
              <a:buNone/>
            </a:pPr>
            <a:r>
              <a:rPr lang="en-US" sz="3600" dirty="0">
                <a:solidFill>
                  <a:srgbClr val="7F7F7F"/>
                </a:solidFill>
                <a:latin typeface="Garamond"/>
                <a:cs typeface="Garamond"/>
              </a:rPr>
              <a:t> 						    0</a:t>
            </a:r>
          </a:p>
          <a:p>
            <a:pPr eaLnBrk="1" hangingPunct="1">
              <a:buFontTx/>
              <a:buNone/>
            </a:pPr>
            <a:r>
              <a:rPr lang="en-GB" sz="3600" dirty="0">
                <a:solidFill>
                  <a:srgbClr val="7F7F7F"/>
                </a:solidFill>
                <a:latin typeface="Garamond"/>
                <a:cs typeface="Garamond"/>
              </a:rPr>
              <a:t>						   </a:t>
            </a:r>
            <a:r>
              <a:rPr lang="en-GB" sz="3600" b="1" u="sng" dirty="0">
                <a:solidFill>
                  <a:srgbClr val="7F7F7F"/>
                </a:solidFill>
                <a:latin typeface="Garamond"/>
                <a:cs typeface="Garamond"/>
              </a:rPr>
              <a:t>2.5</a:t>
            </a:r>
            <a:r>
              <a:rPr lang="en-GB" sz="3600" dirty="0">
                <a:solidFill>
                  <a:srgbClr val="7F7F7F"/>
                </a:solidFill>
                <a:latin typeface="Garamond"/>
                <a:cs typeface="Garamond"/>
              </a:rPr>
              <a:t>	</a:t>
            </a:r>
            <a:endParaRPr lang="en-US" sz="3600" dirty="0">
              <a:solidFill>
                <a:srgbClr val="7F7F7F"/>
              </a:solidFill>
              <a:latin typeface="Garamond"/>
              <a:cs typeface="Garamond"/>
            </a:endParaRPr>
          </a:p>
          <a:p>
            <a:pPr eaLnBrk="1" hangingPunct="1">
              <a:buFontTx/>
              <a:buNone/>
            </a:pPr>
            <a:r>
              <a:rPr lang="en-US" sz="3600" dirty="0">
                <a:solidFill>
                  <a:srgbClr val="7F7F7F"/>
                </a:solidFill>
                <a:latin typeface="Garamond"/>
                <a:cs typeface="Garamond"/>
              </a:rPr>
              <a:t>						    </a:t>
            </a:r>
            <a:r>
              <a:rPr lang="en-US" sz="3600" b="1" u="sng" dirty="0">
                <a:solidFill>
                  <a:srgbClr val="7F7F7F"/>
                </a:solidFill>
                <a:latin typeface="Garamond"/>
                <a:cs typeface="Garamond"/>
              </a:rPr>
              <a:t>4</a:t>
            </a:r>
            <a:r>
              <a:rPr lang="en-US" sz="3600" dirty="0">
                <a:solidFill>
                  <a:srgbClr val="7F7F7F"/>
                </a:solidFill>
                <a:latin typeface="Garamond"/>
                <a:cs typeface="Garamond"/>
              </a:rPr>
              <a:t>      Personas</a:t>
            </a:r>
          </a:p>
          <a:p>
            <a:pPr eaLnBrk="1" hangingPunct="1">
              <a:buFontTx/>
              <a:buNone/>
            </a:pPr>
            <a:r>
              <a:rPr lang="en-GB" sz="3600" dirty="0">
                <a:solidFill>
                  <a:srgbClr val="7F7F7F"/>
                </a:solidFill>
                <a:latin typeface="Garamond"/>
                <a:cs typeface="Garamond"/>
              </a:rPr>
              <a:t>						    </a:t>
            </a:r>
            <a:r>
              <a:rPr lang="en-GB" sz="3600" b="1" dirty="0" smtClean="0">
                <a:solidFill>
                  <a:srgbClr val="7F7F7F"/>
                </a:solidFill>
                <a:latin typeface="Garamond"/>
                <a:cs typeface="Garamond"/>
              </a:rPr>
              <a:t>2</a:t>
            </a:r>
            <a:r>
              <a:rPr lang="en-US" sz="2400" dirty="0" smtClean="0">
                <a:latin typeface="Garamond"/>
                <a:cs typeface="Garamond"/>
              </a:rPr>
              <a:t>      </a:t>
            </a:r>
          </a:p>
          <a:p>
            <a:pPr eaLnBrk="1" hangingPunct="1">
              <a:lnSpc>
                <a:spcPct val="90000"/>
              </a:lnSpc>
              <a:buFontTx/>
              <a:buNone/>
            </a:pPr>
            <a:r>
              <a:rPr lang="en-GB" b="1" dirty="0" smtClean="0">
                <a:latin typeface="Garamond"/>
                <a:cs typeface="Garamond"/>
              </a:rPr>
              <a:t>M</a:t>
            </a:r>
            <a:r>
              <a:rPr lang="en-GB" b="1" baseline="-25000" dirty="0" smtClean="0">
                <a:latin typeface="Garamond"/>
                <a:cs typeface="Garamond"/>
              </a:rPr>
              <a:t>0</a:t>
            </a:r>
            <a:r>
              <a:rPr lang="en-GB" b="1" dirty="0" smtClean="0">
                <a:latin typeface="Garamond"/>
                <a:cs typeface="Garamond"/>
              </a:rPr>
              <a:t> =HA </a:t>
            </a:r>
            <a:r>
              <a:rPr lang="en-GB" b="1" dirty="0" smtClean="0">
                <a:latin typeface="Garamond"/>
                <a:cs typeface="Garamond"/>
              </a:rPr>
              <a:t>= </a:t>
            </a:r>
            <a:r>
              <a:rPr lang="el-GR" b="1" dirty="0">
                <a:latin typeface="Garamond"/>
                <a:ea typeface="ＭＳ Ｐゴシック" pitchFamily="34" charset="-128"/>
                <a:cs typeface="Garamond"/>
              </a:rPr>
              <a:t>μ</a:t>
            </a:r>
            <a:r>
              <a:rPr lang="es-ES" b="1" dirty="0">
                <a:latin typeface="Garamond"/>
                <a:ea typeface="ＭＳ Ｐゴシック" pitchFamily="34" charset="-128"/>
                <a:cs typeface="Garamond"/>
              </a:rPr>
              <a:t>(g</a:t>
            </a:r>
            <a:r>
              <a:rPr lang="es-ES" b="1" baseline="30000" dirty="0">
                <a:latin typeface="Garamond"/>
                <a:ea typeface="ＭＳ Ｐゴシック" pitchFamily="34" charset="-128"/>
                <a:cs typeface="Garamond"/>
              </a:rPr>
              <a:t>0</a:t>
            </a:r>
            <a:r>
              <a:rPr lang="es-ES" b="1" dirty="0">
                <a:latin typeface="Garamond"/>
                <a:ea typeface="ＭＳ Ｐゴシック" pitchFamily="34" charset="-128"/>
                <a:cs typeface="Garamond"/>
              </a:rPr>
              <a:t>(k))</a:t>
            </a:r>
            <a:r>
              <a:rPr lang="es-ES" sz="2800" b="1" dirty="0">
                <a:latin typeface="Garamond"/>
                <a:ea typeface="ＭＳ Ｐゴシック" pitchFamily="34" charset="-128"/>
                <a:cs typeface="Garamond"/>
              </a:rPr>
              <a:t> </a:t>
            </a:r>
            <a:r>
              <a:rPr lang="en-GB" b="1" dirty="0" smtClean="0">
                <a:latin typeface="Garamond"/>
                <a:cs typeface="Garamond"/>
              </a:rPr>
              <a:t>= </a:t>
            </a:r>
            <a:r>
              <a:rPr lang="en-GB" b="1" dirty="0" smtClean="0">
                <a:latin typeface="Garamond"/>
                <a:cs typeface="Garamond"/>
              </a:rPr>
              <a:t>6.5/16</a:t>
            </a:r>
          </a:p>
          <a:p>
            <a:pPr eaLnBrk="1" hangingPunct="1">
              <a:lnSpc>
                <a:spcPct val="90000"/>
              </a:lnSpc>
              <a:buFontTx/>
              <a:buNone/>
            </a:pPr>
            <a:r>
              <a:rPr lang="en-GB" b="1" dirty="0" smtClean="0">
                <a:latin typeface="Garamond"/>
                <a:cs typeface="Garamond"/>
              </a:rPr>
              <a:t>                   H = </a:t>
            </a:r>
            <a:r>
              <a:rPr lang="en-GB" b="1" dirty="0" smtClean="0">
                <a:latin typeface="Garamond"/>
                <a:cs typeface="Garamond"/>
              </a:rPr>
              <a:t>1/2</a:t>
            </a:r>
            <a:endParaRPr lang="en-GB" b="1" dirty="0" smtClean="0">
              <a:latin typeface="Garamond"/>
              <a:cs typeface="Garamond"/>
            </a:endParaRPr>
          </a:p>
          <a:p>
            <a:pPr eaLnBrk="1" hangingPunct="1">
              <a:lnSpc>
                <a:spcPct val="90000"/>
              </a:lnSpc>
              <a:buFontTx/>
              <a:buNone/>
            </a:pPr>
            <a:r>
              <a:rPr lang="en-GB" b="1" dirty="0" smtClean="0">
                <a:latin typeface="Garamond"/>
                <a:cs typeface="Garamond"/>
              </a:rPr>
              <a:t>                   A = </a:t>
            </a:r>
            <a:r>
              <a:rPr lang="en-GB" b="1" dirty="0" smtClean="0">
                <a:latin typeface="Garamond"/>
                <a:cs typeface="Garamond"/>
              </a:rPr>
              <a:t>6.5</a:t>
            </a:r>
            <a:r>
              <a:rPr lang="en-GB" b="1" dirty="0" smtClean="0">
                <a:latin typeface="Garamond"/>
                <a:cs typeface="Garamond"/>
              </a:rPr>
              <a:t>/</a:t>
            </a:r>
            <a:r>
              <a:rPr lang="en-GB" b="1" dirty="0" smtClean="0">
                <a:latin typeface="Garamond"/>
                <a:cs typeface="Garamond"/>
              </a:rPr>
              <a:t>8</a:t>
            </a:r>
            <a:endParaRPr lang="en-US" sz="2000" dirty="0" smtClean="0">
              <a:latin typeface="Garamond"/>
              <a:cs typeface="Garamond"/>
            </a:endParaRPr>
          </a:p>
          <a:p>
            <a:pPr eaLnBrk="1" hangingPunct="1">
              <a:lnSpc>
                <a:spcPct val="90000"/>
              </a:lnSpc>
              <a:buFontTx/>
              <a:buNone/>
            </a:pPr>
            <a:endParaRPr lang="en-US" sz="2000" dirty="0" smtClean="0">
              <a:latin typeface="Garamond"/>
              <a:cs typeface="Garamond"/>
            </a:endParaRPr>
          </a:p>
        </p:txBody>
      </p:sp>
      <p:graphicFrame>
        <p:nvGraphicFramePr>
          <p:cNvPr id="80900" name="Object 2"/>
          <p:cNvGraphicFramePr>
            <a:graphicFrameLocks noChangeAspect="1"/>
          </p:cNvGraphicFramePr>
          <p:nvPr>
            <p:extLst>
              <p:ext uri="{D42A27DB-BD31-4B8C-83A1-F6EECF244321}">
                <p14:modId xmlns:p14="http://schemas.microsoft.com/office/powerpoint/2010/main" val="3501431276"/>
              </p:ext>
            </p:extLst>
          </p:nvPr>
        </p:nvGraphicFramePr>
        <p:xfrm>
          <a:off x="1547664" y="1844824"/>
          <a:ext cx="4115771" cy="2556297"/>
        </p:xfrm>
        <a:graphic>
          <a:graphicData uri="http://schemas.openxmlformats.org/presentationml/2006/ole">
            <mc:AlternateContent xmlns:mc="http://schemas.openxmlformats.org/markup-compatibility/2006">
              <mc:Choice xmlns:v="urn:schemas-microsoft-com:vml" Requires="v">
                <p:oleObj spid="_x0000_s113683" name="Equation" r:id="rId4" imgW="1472741" imgH="914400" progId="Equation.3">
                  <p:embed/>
                </p:oleObj>
              </mc:Choice>
              <mc:Fallback>
                <p:oleObj name="Equation" r:id="rId4" imgW="1472741" imgH="914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7664" y="1844824"/>
                        <a:ext cx="4115771" cy="2556297"/>
                      </a:xfrm>
                      <a:prstGeom prst="rect">
                        <a:avLst/>
                      </a:prstGeom>
                      <a:noFill/>
                    </p:spPr>
                  </p:pic>
                </p:oleObj>
              </mc:Fallback>
            </mc:AlternateContent>
          </a:graphicData>
        </a:graphic>
      </p:graphicFrame>
    </p:spTree>
    <p:extLst>
      <p:ext uri="{BB962C8B-B14F-4D97-AF65-F5344CB8AC3E}">
        <p14:creationId xmlns:p14="http://schemas.microsoft.com/office/powerpoint/2010/main" val="2311159255"/>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08520" y="260648"/>
            <a:ext cx="9144000" cy="864270"/>
          </a:xfrm>
        </p:spPr>
        <p:txBody>
          <a:bodyPr/>
          <a:lstStyle/>
          <a:p>
            <a:r>
              <a:rPr lang="es-ES" sz="3200" b="1" dirty="0" smtClean="0">
                <a:solidFill>
                  <a:srgbClr val="800000"/>
                </a:solidFill>
                <a:latin typeface="Garamond"/>
                <a:ea typeface="ＭＳ Ｐゴシック" pitchFamily="34" charset="-128"/>
                <a:cs typeface="Garamond"/>
              </a:rPr>
              <a:t>Definiendo la línea de corte </a:t>
            </a:r>
            <a:r>
              <a:rPr lang="es-ES" sz="3200" b="1" i="1" dirty="0" smtClean="0">
                <a:solidFill>
                  <a:srgbClr val="800000"/>
                </a:solidFill>
                <a:latin typeface="Garamond"/>
                <a:ea typeface="ＭＳ Ｐゴシック" pitchFamily="34" charset="-128"/>
                <a:cs typeface="Garamond"/>
              </a:rPr>
              <a:t>k</a:t>
            </a:r>
            <a:endParaRPr lang="es-ES" sz="3200" b="1" dirty="0" smtClean="0">
              <a:solidFill>
                <a:srgbClr val="800000"/>
              </a:solidFill>
              <a:latin typeface="Garamond"/>
              <a:ea typeface="ＭＳ Ｐゴシック" pitchFamily="34" charset="-128"/>
              <a:cs typeface="Garamond"/>
            </a:endParaRPr>
          </a:p>
        </p:txBody>
      </p:sp>
      <p:sp>
        <p:nvSpPr>
          <p:cNvPr id="20483" name="Rectangle 3"/>
          <p:cNvSpPr>
            <a:spLocks noGrp="1" noChangeArrowheads="1"/>
          </p:cNvSpPr>
          <p:nvPr>
            <p:ph type="body" idx="1"/>
          </p:nvPr>
        </p:nvSpPr>
        <p:spPr>
          <a:xfrm>
            <a:off x="251520" y="896938"/>
            <a:ext cx="8458200" cy="5961062"/>
          </a:xfrm>
        </p:spPr>
        <p:txBody>
          <a:bodyPr/>
          <a:lstStyle/>
          <a:p>
            <a:r>
              <a:rPr lang="es-ES" sz="2500" dirty="0" smtClean="0">
                <a:latin typeface="Garamond"/>
                <a:ea typeface="ＭＳ Ｐゴシック" pitchFamily="34" charset="-128"/>
                <a:cs typeface="Garamond"/>
              </a:rPr>
              <a:t>Depende de: </a:t>
            </a:r>
            <a:r>
              <a:rPr lang="es-ES" sz="2500" dirty="0" smtClean="0">
                <a:latin typeface="Garamond"/>
                <a:ea typeface="ＭＳ Ｐゴシック" pitchFamily="34" charset="-128"/>
                <a:cs typeface="Garamond"/>
              </a:rPr>
              <a:t>objetivo </a:t>
            </a:r>
            <a:r>
              <a:rPr lang="es-ES" sz="2500" dirty="0" smtClean="0">
                <a:latin typeface="Garamond"/>
                <a:ea typeface="ＭＳ Ｐゴシック" pitchFamily="34" charset="-128"/>
                <a:cs typeface="Garamond"/>
              </a:rPr>
              <a:t>del ejercicio, datos, y pesos</a:t>
            </a:r>
          </a:p>
          <a:p>
            <a:pPr lvl="1"/>
            <a:r>
              <a:rPr lang="es-ES" sz="2100" dirty="0" smtClean="0">
                <a:latin typeface="Garamond"/>
                <a:ea typeface="ＭＳ Ｐゴシック" pitchFamily="34" charset="-128"/>
                <a:cs typeface="Garamond"/>
              </a:rPr>
              <a:t>“En el análisis final, cuan razonable la regla de identificación es depende, </a:t>
            </a:r>
            <a:r>
              <a:rPr lang="es-ES" sz="2100" i="1" dirty="0" smtClean="0">
                <a:latin typeface="Garamond"/>
                <a:ea typeface="ＭＳ Ｐゴシック" pitchFamily="34" charset="-128"/>
                <a:cs typeface="Garamond"/>
              </a:rPr>
              <a:t>inter </a:t>
            </a:r>
            <a:r>
              <a:rPr lang="es-ES" sz="2100" i="1" dirty="0" err="1" smtClean="0">
                <a:latin typeface="Garamond"/>
                <a:ea typeface="ＭＳ Ｐゴシック" pitchFamily="34" charset="-128"/>
                <a:cs typeface="Garamond"/>
              </a:rPr>
              <a:t>alia</a:t>
            </a:r>
            <a:r>
              <a:rPr lang="es-ES" sz="2100" i="1" dirty="0" smtClean="0">
                <a:latin typeface="Garamond"/>
                <a:ea typeface="ＭＳ Ｐゴシック" pitchFamily="34" charset="-128"/>
                <a:cs typeface="Garamond"/>
              </a:rPr>
              <a:t>,</a:t>
            </a:r>
            <a:r>
              <a:rPr lang="es-ES" sz="2100" dirty="0" smtClean="0">
                <a:latin typeface="Garamond"/>
                <a:ea typeface="ＭＳ Ｐゴシック" pitchFamily="34" charset="-128"/>
                <a:cs typeface="Garamond"/>
              </a:rPr>
              <a:t> de los atributos incluidos y cuan imperativos son estos atributos para poder llevar una vida significativa” (</a:t>
            </a:r>
            <a:r>
              <a:rPr lang="es-ES" sz="2100" dirty="0" err="1" smtClean="0">
                <a:latin typeface="Garamond"/>
                <a:ea typeface="ＭＳ Ｐゴシック" pitchFamily="34" charset="-128"/>
                <a:cs typeface="Garamond"/>
              </a:rPr>
              <a:t>Tsui</a:t>
            </a:r>
            <a:r>
              <a:rPr lang="es-ES" sz="2100" dirty="0" smtClean="0">
                <a:latin typeface="Garamond"/>
                <a:ea typeface="ＭＳ Ｐゴシック" pitchFamily="34" charset="-128"/>
                <a:cs typeface="Garamond"/>
              </a:rPr>
              <a:t> 2002 p. 74).</a:t>
            </a:r>
          </a:p>
          <a:p>
            <a:r>
              <a:rPr lang="es-ES" sz="2500" dirty="0" smtClean="0">
                <a:latin typeface="Garamond"/>
                <a:ea typeface="ＭＳ Ｐゴシック" pitchFamily="34" charset="-128"/>
                <a:cs typeface="Garamond"/>
              </a:rPr>
              <a:t>Ejemplo una medida </a:t>
            </a:r>
            <a:r>
              <a:rPr lang="es-ES" sz="2500" dirty="0" smtClean="0">
                <a:latin typeface="Garamond"/>
                <a:ea typeface="ＭＳ Ｐゴシック" pitchFamily="34" charset="-128"/>
                <a:cs typeface="Garamond"/>
              </a:rPr>
              <a:t>fundada en derechos humanos +</a:t>
            </a:r>
            <a:r>
              <a:rPr lang="es-ES" sz="2500" dirty="0" smtClean="0">
                <a:latin typeface="Garamond"/>
                <a:ea typeface="ＭＳ Ｐゴシック" pitchFamily="34" charset="-128"/>
                <a:cs typeface="Garamond"/>
              </a:rPr>
              <a:t>buenos </a:t>
            </a:r>
            <a:r>
              <a:rPr lang="es-ES" sz="2500" dirty="0" smtClean="0">
                <a:latin typeface="Garamond"/>
                <a:ea typeface="ＭＳ Ｐゴシック" pitchFamily="34" charset="-128"/>
                <a:cs typeface="Garamond"/>
              </a:rPr>
              <a:t>datos = </a:t>
            </a:r>
            <a:r>
              <a:rPr lang="es-ES" sz="2500" dirty="0" smtClean="0">
                <a:latin typeface="Garamond"/>
                <a:ea typeface="ＭＳ Ｐゴシック" pitchFamily="34" charset="-128"/>
                <a:cs typeface="Garamond"/>
              </a:rPr>
              <a:t>criterio de unión</a:t>
            </a:r>
            <a:endParaRPr lang="es-ES" sz="2500" dirty="0" smtClean="0">
              <a:latin typeface="Garamond"/>
              <a:ea typeface="ＭＳ Ｐゴシック" pitchFamily="34" charset="-128"/>
              <a:cs typeface="Garamond"/>
            </a:endParaRPr>
          </a:p>
          <a:p>
            <a:r>
              <a:rPr lang="es-ES" sz="2500" dirty="0" smtClean="0">
                <a:latin typeface="Garamond"/>
                <a:ea typeface="ＭＳ Ｐゴシック" pitchFamily="34" charset="-128"/>
                <a:cs typeface="Garamond"/>
              </a:rPr>
              <a:t>Focalización: de acuerdo a la categoría (el 5% más pobre). O el presupuesto (podemos cubrir 18% - ¿quiénes son ellos?)</a:t>
            </a:r>
          </a:p>
          <a:p>
            <a:r>
              <a:rPr lang="es-ES" sz="2500" dirty="0" smtClean="0">
                <a:latin typeface="Garamond"/>
                <a:ea typeface="ＭＳ Ｐゴシック" pitchFamily="34" charset="-128"/>
                <a:cs typeface="Garamond"/>
              </a:rPr>
              <a:t>Datos </a:t>
            </a:r>
            <a:r>
              <a:rPr lang="es-ES" sz="2500" dirty="0" smtClean="0">
                <a:latin typeface="Garamond"/>
                <a:ea typeface="ＭＳ Ｐゴシック" pitchFamily="34" charset="-128"/>
                <a:cs typeface="Garamond"/>
              </a:rPr>
              <a:t>no muy buenos, </a:t>
            </a:r>
            <a:r>
              <a:rPr lang="es-ES" sz="2500" dirty="0" smtClean="0">
                <a:latin typeface="Garamond"/>
                <a:ea typeface="ＭＳ Ｐゴシック" pitchFamily="34" charset="-128"/>
                <a:cs typeface="Garamond"/>
              </a:rPr>
              <a:t>o la gente no valora todas las dimensiones:  </a:t>
            </a:r>
            <a:r>
              <a:rPr lang="es-ES" sz="2500" dirty="0" smtClean="0">
                <a:latin typeface="Garamond"/>
                <a:ea typeface="ＭＳ Ｐゴシック" pitchFamily="34" charset="-128"/>
                <a:cs typeface="Garamond"/>
              </a:rPr>
              <a:t>k</a:t>
            </a:r>
            <a:r>
              <a:rPr lang="es-ES" sz="2500" dirty="0">
                <a:latin typeface="Garamond"/>
                <a:ea typeface="ＭＳ Ｐゴシック" pitchFamily="34" charset="-128"/>
                <a:cs typeface="Garamond"/>
              </a:rPr>
              <a:t> </a:t>
            </a:r>
            <a:r>
              <a:rPr lang="es-ES" sz="2500" dirty="0" smtClean="0">
                <a:latin typeface="Garamond"/>
                <a:ea typeface="ＭＳ Ｐゴシック" pitchFamily="34" charset="-128"/>
                <a:cs typeface="Garamond"/>
              </a:rPr>
              <a:t>intermedio.</a:t>
            </a:r>
            <a:endParaRPr lang="es-ES" sz="2500" dirty="0" smtClean="0">
              <a:latin typeface="Garamond"/>
              <a:ea typeface="ＭＳ Ｐゴシック" pitchFamily="34" charset="-128"/>
              <a:cs typeface="Garamond"/>
            </a:endParaRPr>
          </a:p>
          <a:p>
            <a:r>
              <a:rPr lang="es-ES" sz="2500" dirty="0" smtClean="0">
                <a:latin typeface="Garamond"/>
                <a:ea typeface="ＭＳ Ｐゴシック" pitchFamily="34" charset="-128"/>
                <a:cs typeface="Garamond"/>
              </a:rPr>
              <a:t>Algunas combinaciones particulares (ejemplo: la intersección de sufrir privaciones en el ingreso </a:t>
            </a:r>
            <a:r>
              <a:rPr lang="es-ES" sz="2500" i="1" dirty="0" smtClean="0">
                <a:latin typeface="Garamond"/>
                <a:ea typeface="ＭＳ Ｐゴシック" pitchFamily="34" charset="-128"/>
                <a:cs typeface="Garamond"/>
              </a:rPr>
              <a:t>y</a:t>
            </a:r>
            <a:r>
              <a:rPr lang="es-ES" sz="2500" dirty="0" smtClean="0">
                <a:latin typeface="Garamond"/>
                <a:ea typeface="ＭＳ Ｐゴシック" pitchFamily="34" charset="-128"/>
                <a:cs typeface="Garamond"/>
              </a:rPr>
              <a:t> privaciones en cualquier otra dimensión)</a:t>
            </a:r>
          </a:p>
        </p:txBody>
      </p:sp>
    </p:spTree>
    <p:extLst>
      <p:ext uri="{BB962C8B-B14F-4D97-AF65-F5344CB8AC3E}">
        <p14:creationId xmlns:p14="http://schemas.microsoft.com/office/powerpoint/2010/main" val="3841552585"/>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2000" y="260648"/>
            <a:ext cx="9216000" cy="764704"/>
          </a:xfrm>
        </p:spPr>
        <p:txBody>
          <a:bodyPr/>
          <a:lstStyle/>
          <a:p>
            <a:r>
              <a:rPr lang="es-ES" sz="4000" b="1" dirty="0" smtClean="0">
                <a:solidFill>
                  <a:srgbClr val="800000"/>
                </a:solidFill>
                <a:latin typeface="Garamond"/>
                <a:cs typeface="Garamond"/>
              </a:rPr>
              <a:t>Los datos ordinales</a:t>
            </a:r>
          </a:p>
        </p:txBody>
      </p:sp>
      <p:sp>
        <p:nvSpPr>
          <p:cNvPr id="31747" name="Rectangle 3"/>
          <p:cNvSpPr>
            <a:spLocks noGrp="1" noChangeArrowheads="1"/>
          </p:cNvSpPr>
          <p:nvPr>
            <p:ph type="body" idx="1"/>
          </p:nvPr>
        </p:nvSpPr>
        <p:spPr>
          <a:xfrm>
            <a:off x="539750" y="1052513"/>
            <a:ext cx="8424863" cy="5661025"/>
          </a:xfrm>
        </p:spPr>
        <p:txBody>
          <a:bodyPr/>
          <a:lstStyle/>
          <a:p>
            <a:pPr>
              <a:lnSpc>
                <a:spcPct val="80000"/>
              </a:lnSpc>
            </a:pPr>
            <a:r>
              <a:rPr lang="es-ES" sz="2400" dirty="0" smtClean="0">
                <a:latin typeface="Garamond"/>
                <a:cs typeface="Garamond"/>
              </a:rPr>
              <a:t>Los datos ordinales representan el </a:t>
            </a:r>
            <a:r>
              <a:rPr lang="es-ES" sz="2400" b="1" dirty="0" smtClean="0">
                <a:latin typeface="Garamond"/>
                <a:cs typeface="Garamond"/>
              </a:rPr>
              <a:t>orden de rango</a:t>
            </a:r>
            <a:r>
              <a:rPr lang="es-ES" sz="2400" dirty="0" smtClean="0">
                <a:latin typeface="Garamond"/>
                <a:cs typeface="Garamond"/>
              </a:rPr>
              <a:t> de las entidades medidas. Nótese que nada se sabe sobre la </a:t>
            </a:r>
            <a:r>
              <a:rPr lang="es-ES" sz="2400" b="1" dirty="0" smtClean="0">
                <a:latin typeface="Garamond"/>
                <a:cs typeface="Garamond"/>
              </a:rPr>
              <a:t>distancia</a:t>
            </a:r>
            <a:r>
              <a:rPr lang="es-ES" sz="2400" dirty="0" smtClean="0">
                <a:latin typeface="Garamond"/>
                <a:cs typeface="Garamond"/>
              </a:rPr>
              <a:t> entre las posiciones de los rangos.</a:t>
            </a:r>
          </a:p>
          <a:p>
            <a:pPr>
              <a:lnSpc>
                <a:spcPct val="80000"/>
              </a:lnSpc>
            </a:pPr>
            <a:r>
              <a:rPr lang="es-ES" sz="2400" dirty="0" smtClean="0">
                <a:latin typeface="Garamond"/>
                <a:cs typeface="Garamond"/>
              </a:rPr>
              <a:t>Por esta razón, operaciones importantes usando datos ordinales deben ser </a:t>
            </a:r>
            <a:r>
              <a:rPr lang="es-ES" sz="2400" b="1" dirty="0" smtClean="0">
                <a:latin typeface="Garamond"/>
                <a:cs typeface="Garamond"/>
              </a:rPr>
              <a:t>robustas a transformaciones</a:t>
            </a:r>
            <a:r>
              <a:rPr lang="es-ES" sz="2400" dirty="0" smtClean="0">
                <a:latin typeface="Garamond"/>
                <a:cs typeface="Garamond"/>
              </a:rPr>
              <a:t> </a:t>
            </a:r>
            <a:r>
              <a:rPr lang="es-ES" sz="2400" b="1" dirty="0" err="1" smtClean="0">
                <a:latin typeface="Garamond"/>
                <a:cs typeface="Garamond"/>
              </a:rPr>
              <a:t>monotónicas</a:t>
            </a:r>
            <a:r>
              <a:rPr lang="es-ES" sz="2400" b="1" dirty="0" smtClean="0">
                <a:latin typeface="Garamond"/>
                <a:cs typeface="Garamond"/>
              </a:rPr>
              <a:t> </a:t>
            </a:r>
            <a:r>
              <a:rPr lang="es-ES" sz="2400" dirty="0" smtClean="0">
                <a:latin typeface="Garamond"/>
                <a:cs typeface="Garamond"/>
              </a:rPr>
              <a:t>de los datos (Roberts).</a:t>
            </a:r>
          </a:p>
          <a:p>
            <a:pPr>
              <a:lnSpc>
                <a:spcPct val="80000"/>
              </a:lnSpc>
            </a:pPr>
            <a:r>
              <a:rPr lang="es-ES" sz="2400" dirty="0" err="1" smtClean="0">
                <a:latin typeface="Garamond"/>
                <a:cs typeface="Garamond"/>
              </a:rPr>
              <a:t>Ejem</a:t>
            </a:r>
            <a:r>
              <a:rPr lang="es-ES" sz="2400" dirty="0" smtClean="0">
                <a:latin typeface="Garamond"/>
                <a:cs typeface="Garamond"/>
              </a:rPr>
              <a:t>. 1   2   3   4  = 1    2	     3		4   </a:t>
            </a:r>
          </a:p>
          <a:p>
            <a:pPr>
              <a:lnSpc>
                <a:spcPct val="80000"/>
              </a:lnSpc>
            </a:pPr>
            <a:endParaRPr lang="es-ES" sz="2400" dirty="0" smtClean="0">
              <a:latin typeface="Garamond"/>
              <a:cs typeface="Garamond"/>
            </a:endParaRPr>
          </a:p>
          <a:p>
            <a:pPr>
              <a:lnSpc>
                <a:spcPct val="80000"/>
              </a:lnSpc>
            </a:pPr>
            <a:r>
              <a:rPr lang="es-ES" sz="2400" dirty="0" smtClean="0">
                <a:latin typeface="Garamond"/>
                <a:cs typeface="Garamond"/>
              </a:rPr>
              <a:t>Comparaciones de mayor y menor </a:t>
            </a:r>
            <a:r>
              <a:rPr lang="es-ES" sz="2400" i="1" dirty="0" smtClean="0">
                <a:latin typeface="Garamond"/>
                <a:cs typeface="Garamond"/>
              </a:rPr>
              <a:t>pueden</a:t>
            </a:r>
            <a:r>
              <a:rPr lang="es-ES" sz="2400" dirty="0" smtClean="0">
                <a:latin typeface="Garamond"/>
                <a:cs typeface="Garamond"/>
              </a:rPr>
              <a:t> ser hechas, en adición a igualdad y desigualdad. </a:t>
            </a:r>
          </a:p>
          <a:p>
            <a:pPr>
              <a:lnSpc>
                <a:spcPct val="80000"/>
              </a:lnSpc>
            </a:pPr>
            <a:r>
              <a:rPr lang="es-ES" sz="2400" dirty="0" smtClean="0">
                <a:latin typeface="Garamond"/>
                <a:cs typeface="Garamond"/>
              </a:rPr>
              <a:t>Sumas y restas no tienen sentido.</a:t>
            </a:r>
          </a:p>
          <a:p>
            <a:pPr>
              <a:lnSpc>
                <a:spcPct val="80000"/>
              </a:lnSpc>
            </a:pPr>
            <a:r>
              <a:rPr lang="es-ES" sz="2400" dirty="0" smtClean="0">
                <a:latin typeface="Garamond"/>
                <a:cs typeface="Garamond"/>
              </a:rPr>
              <a:t>La moda y la mediana pueden ser definidas, pero no la media. </a:t>
            </a:r>
          </a:p>
          <a:p>
            <a:pPr>
              <a:lnSpc>
                <a:spcPct val="80000"/>
              </a:lnSpc>
            </a:pPr>
            <a:r>
              <a:rPr lang="es-ES" sz="2400" dirty="0" smtClean="0">
                <a:latin typeface="Garamond"/>
                <a:cs typeface="Garamond"/>
              </a:rPr>
              <a:t>Se pueden definir quintiles, máximos y mínimos</a:t>
            </a:r>
            <a:r>
              <a:rPr lang="es-ES" sz="2400" dirty="0" smtClean="0">
                <a:latin typeface="Garamond"/>
                <a:cs typeface="Garamond"/>
              </a:rPr>
              <a:t>.</a:t>
            </a:r>
          </a:p>
          <a:p>
            <a:pPr>
              <a:lnSpc>
                <a:spcPct val="80000"/>
              </a:lnSpc>
            </a:pPr>
            <a:r>
              <a:rPr lang="es-ES" sz="2400" dirty="0" smtClean="0">
                <a:solidFill>
                  <a:srgbClr val="800000"/>
                </a:solidFill>
                <a:latin typeface="Garamond"/>
                <a:cs typeface="Garamond"/>
              </a:rPr>
              <a:t>La </a:t>
            </a:r>
            <a:r>
              <a:rPr lang="es-ES" sz="2400" dirty="0" err="1" smtClean="0">
                <a:solidFill>
                  <a:srgbClr val="800000"/>
                </a:solidFill>
                <a:latin typeface="Garamond"/>
                <a:cs typeface="Garamond"/>
              </a:rPr>
              <a:t>estimacion</a:t>
            </a:r>
            <a:r>
              <a:rPr lang="es-ES" sz="2400" dirty="0" smtClean="0">
                <a:solidFill>
                  <a:srgbClr val="800000"/>
                </a:solidFill>
                <a:latin typeface="Garamond"/>
                <a:cs typeface="Garamond"/>
              </a:rPr>
              <a:t> de pobreza no </a:t>
            </a:r>
            <a:r>
              <a:rPr lang="es-ES" sz="2400" dirty="0" err="1" smtClean="0">
                <a:solidFill>
                  <a:srgbClr val="800000"/>
                </a:solidFill>
                <a:latin typeface="Garamond"/>
                <a:cs typeface="Garamond"/>
              </a:rPr>
              <a:t>deberia</a:t>
            </a:r>
            <a:r>
              <a:rPr lang="es-ES" sz="2400" dirty="0" smtClean="0">
                <a:solidFill>
                  <a:srgbClr val="800000"/>
                </a:solidFill>
                <a:latin typeface="Garamond"/>
                <a:cs typeface="Garamond"/>
              </a:rPr>
              <a:t> variar ante una </a:t>
            </a:r>
            <a:r>
              <a:rPr lang="es-ES" sz="2400" dirty="0" err="1" smtClean="0">
                <a:solidFill>
                  <a:srgbClr val="800000"/>
                </a:solidFill>
                <a:latin typeface="Garamond"/>
                <a:cs typeface="Garamond"/>
              </a:rPr>
              <a:t>transformacion</a:t>
            </a:r>
            <a:r>
              <a:rPr lang="es-ES" sz="2400" dirty="0" smtClean="0">
                <a:solidFill>
                  <a:srgbClr val="800000"/>
                </a:solidFill>
                <a:latin typeface="Garamond"/>
                <a:cs typeface="Garamond"/>
              </a:rPr>
              <a:t> en la escala de los datos ordinales que respete su </a:t>
            </a:r>
            <a:r>
              <a:rPr lang="es-ES" sz="2400" dirty="0" err="1" smtClean="0">
                <a:solidFill>
                  <a:srgbClr val="800000"/>
                </a:solidFill>
                <a:latin typeface="Garamond"/>
                <a:cs typeface="Garamond"/>
              </a:rPr>
              <a:t>ordinalidad</a:t>
            </a:r>
            <a:r>
              <a:rPr lang="es-ES" sz="2400" dirty="0" smtClean="0">
                <a:solidFill>
                  <a:srgbClr val="800000"/>
                </a:solidFill>
                <a:latin typeface="Garamond"/>
                <a:cs typeface="Garamond"/>
              </a:rPr>
              <a:t>.</a:t>
            </a:r>
            <a:endParaRPr lang="es-ES" sz="2400" dirty="0" smtClean="0">
              <a:solidFill>
                <a:srgbClr val="800000"/>
              </a:solidFill>
              <a:latin typeface="Garamond"/>
              <a:cs typeface="Garamond"/>
            </a:endParaRPr>
          </a:p>
        </p:txBody>
      </p:sp>
    </p:spTree>
    <p:extLst>
      <p:ext uri="{BB962C8B-B14F-4D97-AF65-F5344CB8AC3E}">
        <p14:creationId xmlns:p14="http://schemas.microsoft.com/office/powerpoint/2010/main" val="624922369"/>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2000" y="260648"/>
            <a:ext cx="9216000" cy="764704"/>
          </a:xfrm>
        </p:spPr>
        <p:txBody>
          <a:bodyPr/>
          <a:lstStyle/>
          <a:p>
            <a:r>
              <a:rPr lang="es-ES" sz="4000" b="1" dirty="0" smtClean="0">
                <a:solidFill>
                  <a:srgbClr val="800000"/>
                </a:solidFill>
                <a:latin typeface="Garamond"/>
                <a:cs typeface="Garamond"/>
              </a:rPr>
              <a:t>Los datos ordinales</a:t>
            </a:r>
          </a:p>
        </p:txBody>
      </p:sp>
      <p:sp>
        <p:nvSpPr>
          <p:cNvPr id="31747" name="Rectangle 3"/>
          <p:cNvSpPr>
            <a:spLocks noGrp="1" noChangeArrowheads="1"/>
          </p:cNvSpPr>
          <p:nvPr>
            <p:ph type="body" idx="1"/>
          </p:nvPr>
        </p:nvSpPr>
        <p:spPr>
          <a:xfrm>
            <a:off x="539750" y="1052513"/>
            <a:ext cx="8424863" cy="5661025"/>
          </a:xfrm>
        </p:spPr>
        <p:txBody>
          <a:bodyPr/>
          <a:lstStyle/>
          <a:p>
            <a:pPr>
              <a:lnSpc>
                <a:spcPct val="80000"/>
              </a:lnSpc>
            </a:pPr>
            <a:r>
              <a:rPr lang="es-ES" sz="3600" dirty="0" smtClean="0">
                <a:latin typeface="Garamond"/>
                <a:cs typeface="Garamond"/>
              </a:rPr>
              <a:t>La estimación de pobreza no debería variar ante una transformación en la escala de los datos ordinales que respete su orden.</a:t>
            </a:r>
          </a:p>
          <a:p>
            <a:pPr>
              <a:lnSpc>
                <a:spcPct val="80000"/>
              </a:lnSpc>
            </a:pPr>
            <a:endParaRPr lang="es-ES" sz="3600" dirty="0" smtClean="0">
              <a:latin typeface="Garamond"/>
              <a:cs typeface="Garamond"/>
            </a:endParaRPr>
          </a:p>
          <a:p>
            <a:pPr>
              <a:lnSpc>
                <a:spcPct val="80000"/>
              </a:lnSpc>
            </a:pPr>
            <a:r>
              <a:rPr lang="es-ES" sz="3600" dirty="0" smtClean="0">
                <a:latin typeface="Garamond"/>
                <a:cs typeface="Garamond"/>
              </a:rPr>
              <a:t>La medida M</a:t>
            </a:r>
            <a:r>
              <a:rPr lang="es-ES" sz="3600" baseline="-25000" dirty="0" smtClean="0">
                <a:latin typeface="Garamond"/>
                <a:cs typeface="Garamond"/>
              </a:rPr>
              <a:t>0</a:t>
            </a:r>
            <a:r>
              <a:rPr lang="es-ES" sz="3600" dirty="0" smtClean="0">
                <a:latin typeface="Garamond"/>
                <a:cs typeface="Garamond"/>
              </a:rPr>
              <a:t> satisface este requerimiento.</a:t>
            </a:r>
          </a:p>
          <a:p>
            <a:pPr>
              <a:lnSpc>
                <a:spcPct val="80000"/>
              </a:lnSpc>
            </a:pPr>
            <a:endParaRPr lang="es-ES" sz="3600" dirty="0" smtClean="0">
              <a:latin typeface="Garamond"/>
              <a:cs typeface="Garamond"/>
            </a:endParaRPr>
          </a:p>
          <a:p>
            <a:pPr>
              <a:lnSpc>
                <a:spcPct val="80000"/>
              </a:lnSpc>
            </a:pPr>
            <a:r>
              <a:rPr lang="es-ES" sz="3600" dirty="0" smtClean="0">
                <a:latin typeface="Garamond"/>
                <a:cs typeface="Garamond"/>
              </a:rPr>
              <a:t>Dado que muchas de las variables típicamente consideradas en el análisis multidimensional son ordinales, M</a:t>
            </a:r>
            <a:r>
              <a:rPr lang="es-ES" sz="3600" baseline="-25000" dirty="0" smtClean="0">
                <a:latin typeface="Garamond"/>
                <a:cs typeface="Garamond"/>
              </a:rPr>
              <a:t>0</a:t>
            </a:r>
            <a:r>
              <a:rPr lang="es-ES" sz="3600" dirty="0" smtClean="0">
                <a:latin typeface="Garamond"/>
                <a:cs typeface="Garamond"/>
              </a:rPr>
              <a:t> es una medida particularmente útil.</a:t>
            </a:r>
            <a:endParaRPr lang="es-ES" sz="3600" dirty="0" smtClean="0">
              <a:latin typeface="Garamond"/>
              <a:cs typeface="Garamond"/>
            </a:endParaRPr>
          </a:p>
        </p:txBody>
      </p:sp>
    </p:spTree>
    <p:extLst>
      <p:ext uri="{BB962C8B-B14F-4D97-AF65-F5344CB8AC3E}">
        <p14:creationId xmlns:p14="http://schemas.microsoft.com/office/powerpoint/2010/main" val="830841311"/>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ctrTitle"/>
          </p:nvPr>
        </p:nvSpPr>
        <p:spPr>
          <a:xfrm>
            <a:off x="0" y="0"/>
            <a:ext cx="9144000" cy="6858000"/>
          </a:xfrm>
          <a:solidFill>
            <a:srgbClr val="800000"/>
          </a:solidFill>
        </p:spPr>
        <p:txBody>
          <a:bodyPr anchor="ctr"/>
          <a:lstStyle/>
          <a:p>
            <a:r>
              <a:rPr lang="en-US" sz="9600" b="1" dirty="0" smtClean="0">
                <a:solidFill>
                  <a:schemeClr val="bg1"/>
                </a:solidFill>
                <a:latin typeface="Times New Roman" pitchFamily="18" charset="0"/>
              </a:rPr>
              <a:t> </a:t>
            </a:r>
          </a:p>
        </p:txBody>
      </p:sp>
      <p:pic>
        <p:nvPicPr>
          <p:cNvPr id="6147" name="Picture 6" descr="faces_banner.JPG"/>
          <p:cNvPicPr>
            <a:picLocks noChangeAspect="1"/>
          </p:cNvPicPr>
          <p:nvPr/>
        </p:nvPicPr>
        <p:blipFill>
          <a:blip r:embed="rId2" cstate="print"/>
          <a:srcRect b="70790"/>
          <a:stretch>
            <a:fillRect/>
          </a:stretch>
        </p:blipFill>
        <p:spPr bwMode="auto">
          <a:xfrm>
            <a:off x="0" y="0"/>
            <a:ext cx="9115425" cy="1112838"/>
          </a:xfrm>
          <a:prstGeom prst="rect">
            <a:avLst/>
          </a:prstGeom>
          <a:noFill/>
          <a:ln w="9525">
            <a:noFill/>
            <a:miter lim="800000"/>
            <a:headEnd/>
            <a:tailEnd/>
          </a:ln>
        </p:spPr>
      </p:pic>
      <p:sp>
        <p:nvSpPr>
          <p:cNvPr id="5" name="Title 1"/>
          <p:cNvSpPr txBox="1">
            <a:spLocks/>
          </p:cNvSpPr>
          <p:nvPr/>
        </p:nvSpPr>
        <p:spPr>
          <a:xfrm>
            <a:off x="457200" y="1513308"/>
            <a:ext cx="8229600" cy="2923803"/>
          </a:xfrm>
          <a:prstGeom prst="rect">
            <a:avLst/>
          </a:prstGeom>
        </p:spPr>
        <p:txBody>
          <a:bodyPr/>
          <a:lstStyle/>
          <a:p>
            <a:pPr>
              <a:defRPr/>
            </a:pPr>
            <a:endParaRPr lang="en-US" sz="5400" b="1" kern="0" dirty="0" smtClean="0">
              <a:solidFill>
                <a:srgbClr val="FFFFFF"/>
              </a:solidFill>
              <a:latin typeface="Garamond" pitchFamily="18" charset="0"/>
              <a:ea typeface="+mj-ea"/>
              <a:cs typeface="+mj-cs"/>
              <a:sym typeface="Lucida Grande" charset="0"/>
            </a:endParaRPr>
          </a:p>
          <a:p>
            <a:pPr>
              <a:defRPr/>
            </a:pPr>
            <a:r>
              <a:rPr lang="en-US" sz="5400" b="1" kern="0" dirty="0" err="1" smtClean="0">
                <a:solidFill>
                  <a:srgbClr val="FFFFFF"/>
                </a:solidFill>
                <a:latin typeface="Garamond" pitchFamily="18" charset="0"/>
                <a:ea typeface="+mj-ea"/>
                <a:cs typeface="+mj-cs"/>
                <a:sym typeface="Lucida Grande" charset="0"/>
              </a:rPr>
              <a:t>Diapositivas</a:t>
            </a:r>
            <a:r>
              <a:rPr lang="en-US" sz="5400" b="1" kern="0" dirty="0" smtClean="0">
                <a:solidFill>
                  <a:srgbClr val="FFFFFF"/>
                </a:solidFill>
                <a:latin typeface="Garamond" pitchFamily="18" charset="0"/>
                <a:ea typeface="+mj-ea"/>
                <a:cs typeface="+mj-cs"/>
                <a:sym typeface="Lucida Grande" charset="0"/>
              </a:rPr>
              <a:t> </a:t>
            </a:r>
            <a:r>
              <a:rPr lang="en-US" sz="5400" b="1" kern="0" dirty="0" err="1" smtClean="0">
                <a:solidFill>
                  <a:srgbClr val="FFFFFF"/>
                </a:solidFill>
                <a:latin typeface="Garamond" pitchFamily="18" charset="0"/>
                <a:ea typeface="+mj-ea"/>
                <a:cs typeface="+mj-cs"/>
                <a:sym typeface="Lucida Grande" charset="0"/>
              </a:rPr>
              <a:t>Adicionales</a:t>
            </a:r>
            <a:endParaRPr lang="en-US" sz="5400" b="1" kern="0" dirty="0" smtClean="0">
              <a:solidFill>
                <a:srgbClr val="FFFFFF"/>
              </a:solidFill>
              <a:latin typeface="Garamond" pitchFamily="18" charset="0"/>
              <a:ea typeface="+mj-ea"/>
              <a:cs typeface="+mj-cs"/>
              <a:sym typeface="Lucida Grande" charset="0"/>
            </a:endParaRPr>
          </a:p>
        </p:txBody>
      </p:sp>
    </p:spTree>
    <p:extLst>
      <p:ext uri="{BB962C8B-B14F-4D97-AF65-F5344CB8AC3E}">
        <p14:creationId xmlns:p14="http://schemas.microsoft.com/office/powerpoint/2010/main" val="174386089"/>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381000"/>
            <a:ext cx="9067800" cy="1219200"/>
          </a:xfrm>
          <a:prstGeom prst="rect">
            <a:avLst/>
          </a:prstGeom>
        </p:spPr>
        <p:txBody>
          <a:bodyPr/>
          <a:lstStyle/>
          <a:p>
            <a:pPr eaLnBrk="1" hangingPunct="1"/>
            <a:r>
              <a:rPr lang="es-ES_tradnl" sz="4000" b="1" noProof="0" dirty="0" smtClean="0">
                <a:solidFill>
                  <a:srgbClr val="800000"/>
                </a:solidFill>
                <a:latin typeface="Garamond"/>
                <a:ea typeface="ＭＳ Ｐゴシック" pitchFamily="34" charset="-128"/>
                <a:cs typeface="Garamond"/>
              </a:rPr>
              <a:t>Pobreza Multidimensional</a:t>
            </a:r>
            <a:endParaRPr lang="es-ES_tradnl" b="1" noProof="0" dirty="0" smtClean="0">
              <a:solidFill>
                <a:srgbClr val="800000"/>
              </a:solidFill>
              <a:latin typeface="Garamond"/>
              <a:ea typeface="ＭＳ Ｐゴシック" pitchFamily="34" charset="-128"/>
              <a:cs typeface="Garamond"/>
            </a:endParaRPr>
          </a:p>
        </p:txBody>
      </p:sp>
      <p:sp>
        <p:nvSpPr>
          <p:cNvPr id="233475" name="Rectangle 3"/>
          <p:cNvSpPr>
            <a:spLocks noGrp="1" noChangeArrowheads="1"/>
          </p:cNvSpPr>
          <p:nvPr>
            <p:ph type="body" idx="4294967295"/>
          </p:nvPr>
        </p:nvSpPr>
        <p:spPr>
          <a:xfrm>
            <a:off x="734400" y="1600200"/>
            <a:ext cx="7924800" cy="3657600"/>
          </a:xfrm>
          <a:prstGeom prst="rect">
            <a:avLst/>
          </a:prstGeom>
        </p:spPr>
        <p:txBody>
          <a:bodyPr/>
          <a:lstStyle/>
          <a:p>
            <a:pPr eaLnBrk="1" hangingPunct="1"/>
            <a:r>
              <a:rPr lang="es-ES_tradnl" b="1" noProof="0" dirty="0" smtClean="0">
                <a:latin typeface="Garamond"/>
                <a:ea typeface="ＭＳ Ｐゴシック" pitchFamily="34" charset="-128"/>
                <a:cs typeface="Garamond"/>
              </a:rPr>
              <a:t>Suponga muchas variables o dimensiones</a:t>
            </a:r>
          </a:p>
          <a:p>
            <a:pPr lvl="1" eaLnBrk="1" hangingPunct="1"/>
            <a:r>
              <a:rPr lang="es-ES_tradnl" b="1" dirty="0" smtClean="0">
                <a:latin typeface="Garamond"/>
                <a:ea typeface="ＭＳ Ｐゴシック" pitchFamily="34" charset="-128"/>
                <a:cs typeface="Garamond"/>
              </a:rPr>
              <a:t>Pregunta: Como evaluar pobreza?</a:t>
            </a:r>
          </a:p>
          <a:p>
            <a:pPr eaLnBrk="1" hangingPunct="1"/>
            <a:r>
              <a:rPr lang="es-ES_tradnl" noProof="0" dirty="0" smtClean="0">
                <a:latin typeface="Garamond"/>
                <a:ea typeface="ＭＳ Ｐゴシック" pitchFamily="34" charset="-128"/>
                <a:cs typeface="Garamond"/>
              </a:rPr>
              <a:t>Respuesta 1: </a:t>
            </a:r>
            <a:r>
              <a:rPr lang="es-ES_tradnl" dirty="0" smtClean="0">
                <a:latin typeface="Garamond"/>
                <a:ea typeface="ＭＳ Ｐゴシック" pitchFamily="34" charset="-128"/>
                <a:cs typeface="Garamond"/>
              </a:rPr>
              <a:t>Si las variables pueden ser significativamente combinadas in un indicador general o variable de logro, pueden utilizarse métodos tradicionales (unidimensionales).</a:t>
            </a:r>
          </a:p>
          <a:p>
            <a:pPr lvl="1" eaLnBrk="1" hangingPunct="1"/>
            <a:endParaRPr lang="es-ES_tradnl" dirty="0" smtClean="0">
              <a:latin typeface="Garamond"/>
              <a:ea typeface="ＭＳ Ｐゴシック" pitchFamily="34" charset="-128"/>
              <a:cs typeface="Garamond"/>
            </a:endParaRPr>
          </a:p>
          <a:p>
            <a:pPr marL="457200" lvl="1" indent="0" eaLnBrk="1" hangingPunct="1">
              <a:buNone/>
            </a:pPr>
            <a:endParaRPr lang="es-ES_tradnl" noProof="0" dirty="0" smtClean="0">
              <a:latin typeface="Garamond"/>
              <a:ea typeface="ＭＳ Ｐゴシック" pitchFamily="34" charset="-128"/>
              <a:cs typeface="Garamond"/>
            </a:endParaRPr>
          </a:p>
          <a:p>
            <a:pPr eaLnBrk="1" hangingPunct="1">
              <a:buFontTx/>
              <a:buNone/>
            </a:pPr>
            <a:endParaRPr lang="es-ES_tradnl" b="1" noProof="0" dirty="0" smtClean="0">
              <a:latin typeface="Garamond"/>
              <a:ea typeface="ＭＳ Ｐゴシック" pitchFamily="34" charset="-128"/>
              <a:cs typeface="Garamond"/>
            </a:endParaRPr>
          </a:p>
        </p:txBody>
      </p:sp>
    </p:spTree>
    <p:extLst>
      <p:ext uri="{BB962C8B-B14F-4D97-AF65-F5344CB8AC3E}">
        <p14:creationId xmlns:p14="http://schemas.microsoft.com/office/powerpoint/2010/main" val="7857847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33475">
                                            <p:txEl>
                                              <p:pRg st="0" end="0"/>
                                            </p:txEl>
                                          </p:spTgt>
                                        </p:tgtEl>
                                        <p:attrNameLst>
                                          <p:attrName>style.visibility</p:attrName>
                                        </p:attrNameLst>
                                      </p:cBhvr>
                                      <p:to>
                                        <p:strVal val="visible"/>
                                      </p:to>
                                    </p:set>
                                    <p:animEffect transition="in" filter="wipe(up)">
                                      <p:cBhvr>
                                        <p:cTn id="7" dur="500"/>
                                        <p:tgtEl>
                                          <p:spTgt spid="2334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33475">
                                            <p:txEl>
                                              <p:pRg st="1" end="1"/>
                                            </p:txEl>
                                          </p:spTgt>
                                        </p:tgtEl>
                                        <p:attrNameLst>
                                          <p:attrName>style.visibility</p:attrName>
                                        </p:attrNameLst>
                                      </p:cBhvr>
                                      <p:to>
                                        <p:strVal val="visible"/>
                                      </p:to>
                                    </p:set>
                                    <p:animEffect transition="in" filter="wipe(up)">
                                      <p:cBhvr>
                                        <p:cTn id="12" dur="500"/>
                                        <p:tgtEl>
                                          <p:spTgt spid="2334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33475">
                                            <p:txEl>
                                              <p:pRg st="2" end="2"/>
                                            </p:txEl>
                                          </p:spTgt>
                                        </p:tgtEl>
                                        <p:attrNameLst>
                                          <p:attrName>style.visibility</p:attrName>
                                        </p:attrNameLst>
                                      </p:cBhvr>
                                      <p:to>
                                        <p:strVal val="visible"/>
                                      </p:to>
                                    </p:set>
                                    <p:animEffect transition="in" filter="wipe(up)">
                                      <p:cBhvr>
                                        <p:cTn id="17" dur="500"/>
                                        <p:tgtEl>
                                          <p:spTgt spid="2334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5" grpId="0" build="p" bldLvl="2"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381000"/>
            <a:ext cx="9144000" cy="1219200"/>
          </a:xfrm>
        </p:spPr>
        <p:txBody>
          <a:bodyPr/>
          <a:lstStyle/>
          <a:p>
            <a:pPr eaLnBrk="1" hangingPunct="1"/>
            <a:r>
              <a:rPr lang="es-ES_tradnl" sz="4000" b="1" noProof="0" dirty="0" smtClean="0">
                <a:solidFill>
                  <a:srgbClr val="800000"/>
                </a:solidFill>
                <a:latin typeface="Garamond"/>
                <a:ea typeface="ＭＳ Ｐゴシック" pitchFamily="34" charset="-128"/>
                <a:cs typeface="Garamond"/>
              </a:rPr>
              <a:t>Revisión: Pobreza unidimensional</a:t>
            </a:r>
            <a:endParaRPr lang="es-ES_tradnl" b="1" noProof="0" dirty="0" smtClean="0">
              <a:solidFill>
                <a:srgbClr val="800000"/>
              </a:solidFill>
              <a:latin typeface="Garamond"/>
              <a:ea typeface="ＭＳ Ｐゴシック" pitchFamily="34" charset="-128"/>
              <a:cs typeface="Garamond"/>
            </a:endParaRPr>
          </a:p>
        </p:txBody>
      </p:sp>
      <p:sp>
        <p:nvSpPr>
          <p:cNvPr id="88067" name="Rectangle 3"/>
          <p:cNvSpPr>
            <a:spLocks noGrp="1" noChangeArrowheads="1"/>
          </p:cNvSpPr>
          <p:nvPr>
            <p:ph type="body" idx="1"/>
          </p:nvPr>
        </p:nvSpPr>
        <p:spPr>
          <a:xfrm>
            <a:off x="685800" y="1400400"/>
            <a:ext cx="7924800" cy="5638800"/>
          </a:xfrm>
        </p:spPr>
        <p:txBody>
          <a:bodyPr/>
          <a:lstStyle/>
          <a:p>
            <a:pPr eaLnBrk="1" hangingPunct="1">
              <a:lnSpc>
                <a:spcPct val="90000"/>
              </a:lnSpc>
              <a:buFontTx/>
              <a:buNone/>
            </a:pPr>
            <a:r>
              <a:rPr lang="es-ES_tradnl" sz="2400" noProof="0" dirty="0" smtClean="0">
                <a:latin typeface="Garamond"/>
                <a:ea typeface="ＭＳ Ｐゴシック" pitchFamily="34" charset="-128"/>
                <a:cs typeface="Garamond"/>
              </a:rPr>
              <a:t>Variable – ingreso</a:t>
            </a:r>
          </a:p>
          <a:p>
            <a:pPr eaLnBrk="1" hangingPunct="1">
              <a:lnSpc>
                <a:spcPct val="90000"/>
              </a:lnSpc>
              <a:buFontTx/>
              <a:buNone/>
            </a:pPr>
            <a:r>
              <a:rPr lang="es-ES_tradnl" sz="2400" noProof="0" dirty="0" smtClean="0">
                <a:latin typeface="Garamond"/>
                <a:ea typeface="ＭＳ Ｐゴシック" pitchFamily="34" charset="-128"/>
                <a:cs typeface="Garamond"/>
              </a:rPr>
              <a:t>Identificación – línea</a:t>
            </a:r>
            <a:r>
              <a:rPr lang="es-ES_tradnl" sz="2400" baseline="0" noProof="0" dirty="0" smtClean="0">
                <a:latin typeface="Garamond"/>
                <a:ea typeface="ＭＳ Ｐゴシック" pitchFamily="34" charset="-128"/>
                <a:cs typeface="Garamond"/>
              </a:rPr>
              <a:t> de pobreza</a:t>
            </a:r>
            <a:endParaRPr lang="es-ES_tradnl" sz="2400" noProof="0" dirty="0" smtClean="0">
              <a:latin typeface="Garamond"/>
              <a:ea typeface="ＭＳ Ｐゴシック" pitchFamily="34" charset="-128"/>
              <a:cs typeface="Garamond"/>
            </a:endParaRPr>
          </a:p>
          <a:p>
            <a:pPr eaLnBrk="1" hangingPunct="1">
              <a:lnSpc>
                <a:spcPct val="90000"/>
              </a:lnSpc>
              <a:buFontTx/>
              <a:buNone/>
            </a:pPr>
            <a:r>
              <a:rPr lang="es-ES_tradnl" sz="2400" noProof="0" dirty="0" smtClean="0">
                <a:latin typeface="Garamond"/>
                <a:ea typeface="ＭＳ Ｐゴシック" pitchFamily="34" charset="-128"/>
                <a:cs typeface="Garamond"/>
              </a:rPr>
              <a:t>Agregación – Foster-Greer-Thorbecke ’84</a:t>
            </a:r>
          </a:p>
          <a:p>
            <a:pPr eaLnBrk="1" hangingPunct="1">
              <a:lnSpc>
                <a:spcPct val="90000"/>
              </a:lnSpc>
              <a:buFontTx/>
              <a:buNone/>
            </a:pPr>
            <a:endParaRPr lang="es-ES_tradnl" sz="1000" noProof="0" dirty="0" smtClean="0">
              <a:latin typeface="Garamond"/>
              <a:ea typeface="ＭＳ Ｐゴシック" pitchFamily="34" charset="-128"/>
              <a:cs typeface="Garamond"/>
            </a:endParaRPr>
          </a:p>
          <a:p>
            <a:pPr lvl="1" eaLnBrk="1" hangingPunct="1">
              <a:lnSpc>
                <a:spcPct val="90000"/>
              </a:lnSpc>
              <a:buFontTx/>
              <a:buNone/>
            </a:pPr>
            <a:r>
              <a:rPr lang="es-ES_tradnl" sz="2400" noProof="0" dirty="0" smtClean="0">
                <a:solidFill>
                  <a:srgbClr val="FF0000"/>
                </a:solidFill>
                <a:latin typeface="Garamond"/>
                <a:ea typeface="ＭＳ Ｐゴシック" pitchFamily="34" charset="-128"/>
                <a:cs typeface="Garamond"/>
              </a:rPr>
              <a:t>Ejemplo  Ingreso = (7,3,4,8) Línea de Pobreza z = 5</a:t>
            </a:r>
          </a:p>
          <a:p>
            <a:pPr lvl="1" eaLnBrk="1" hangingPunct="1">
              <a:lnSpc>
                <a:spcPct val="90000"/>
              </a:lnSpc>
              <a:buFontTx/>
              <a:buNone/>
            </a:pPr>
            <a:endParaRPr lang="es-ES_tradnl" sz="2000" noProof="0" dirty="0" smtClean="0">
              <a:solidFill>
                <a:srgbClr val="FF0000"/>
              </a:solidFill>
              <a:latin typeface="Garamond"/>
              <a:ea typeface="ＭＳ Ｐゴシック" pitchFamily="34" charset="-128"/>
              <a:cs typeface="Garamond"/>
            </a:endParaRPr>
          </a:p>
          <a:p>
            <a:pPr lvl="1" eaLnBrk="1" hangingPunct="1">
              <a:lnSpc>
                <a:spcPct val="90000"/>
              </a:lnSpc>
              <a:buFontTx/>
              <a:buNone/>
            </a:pPr>
            <a:r>
              <a:rPr lang="es-ES_tradnl" sz="2000" noProof="0" dirty="0" smtClean="0">
                <a:latin typeface="Garamond"/>
                <a:ea typeface="ＭＳ Ｐゴシック" pitchFamily="34" charset="-128"/>
                <a:cs typeface="Garamond"/>
              </a:rPr>
              <a:t>Vector de Privación</a:t>
            </a:r>
            <a:r>
              <a:rPr lang="es-ES_tradnl" sz="2400" noProof="0" dirty="0" smtClean="0">
                <a:solidFill>
                  <a:srgbClr val="A6A6A6"/>
                </a:solidFill>
                <a:latin typeface="Garamond"/>
                <a:ea typeface="ＭＳ Ｐゴシック" pitchFamily="34" charset="-128"/>
                <a:cs typeface="Garamond"/>
              </a:rPr>
              <a:t> </a:t>
            </a:r>
            <a:r>
              <a:rPr lang="es-ES_tradnl" sz="2400" noProof="0" dirty="0" smtClean="0">
                <a:latin typeface="Garamond"/>
                <a:ea typeface="ＭＳ Ｐゴシック" pitchFamily="34" charset="-128"/>
                <a:cs typeface="Garamond"/>
              </a:rPr>
              <a:t>g</a:t>
            </a:r>
            <a:r>
              <a:rPr lang="es-ES_tradnl" sz="2400" baseline="30000" noProof="0" dirty="0" smtClean="0">
                <a:latin typeface="Garamond"/>
                <a:ea typeface="ＭＳ Ｐゴシック" pitchFamily="34" charset="-128"/>
                <a:cs typeface="Garamond"/>
              </a:rPr>
              <a:t>0</a:t>
            </a:r>
            <a:r>
              <a:rPr lang="es-ES_tradnl" sz="2400" noProof="0" dirty="0" smtClean="0">
                <a:latin typeface="Garamond"/>
                <a:ea typeface="ＭＳ Ｐゴシック" pitchFamily="34" charset="-128"/>
                <a:cs typeface="Garamond"/>
              </a:rPr>
              <a:t> = (0,1,1,0)  </a:t>
            </a:r>
          </a:p>
          <a:p>
            <a:pPr lvl="1"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rgbClr val="FF0000"/>
                </a:solidFill>
                <a:latin typeface="Garamond"/>
                <a:ea typeface="ＭＳ Ｐゴシック" pitchFamily="34" charset="-128"/>
                <a:cs typeface="Garamond"/>
              </a:rPr>
              <a:t>Tasa de incidencia P</a:t>
            </a:r>
            <a:r>
              <a:rPr lang="es-ES_tradnl" sz="2400" baseline="-25000" noProof="0" dirty="0" smtClean="0">
                <a:solidFill>
                  <a:srgbClr val="FF0000"/>
                </a:solidFill>
                <a:latin typeface="Garamond"/>
                <a:ea typeface="ＭＳ Ｐゴシック" pitchFamily="34" charset="-128"/>
                <a:cs typeface="Garamond"/>
              </a:rPr>
              <a:t>0</a:t>
            </a:r>
            <a:r>
              <a:rPr lang="es-ES_tradnl" sz="2400" noProof="0" dirty="0" smtClean="0">
                <a:solidFill>
                  <a:srgbClr val="FF0000"/>
                </a:solidFill>
                <a:latin typeface="Garamond"/>
                <a:ea typeface="ＭＳ Ｐゴシック" pitchFamily="34" charset="-128"/>
                <a:cs typeface="Garamond"/>
              </a:rPr>
              <a:t> </a:t>
            </a:r>
            <a:r>
              <a:rPr lang="es-ES_tradnl" sz="2400" noProof="0" dirty="0" smtClean="0">
                <a:latin typeface="Garamond"/>
                <a:ea typeface="ＭＳ Ｐゴシック" pitchFamily="34" charset="-128"/>
                <a:cs typeface="Garamond"/>
              </a:rPr>
              <a:t>= m(g</a:t>
            </a:r>
            <a:r>
              <a:rPr lang="es-ES_tradnl" sz="2400" baseline="30000" noProof="0" dirty="0" smtClean="0">
                <a:latin typeface="Garamond"/>
                <a:ea typeface="ＭＳ Ｐゴシック" pitchFamily="34" charset="-128"/>
                <a:cs typeface="Garamond"/>
              </a:rPr>
              <a:t>0</a:t>
            </a:r>
            <a:r>
              <a:rPr lang="es-ES_tradnl" sz="2400" noProof="0" dirty="0" smtClean="0">
                <a:latin typeface="Garamond"/>
                <a:ea typeface="ＭＳ Ｐゴシック" pitchFamily="34" charset="-128"/>
                <a:cs typeface="Garamond"/>
              </a:rPr>
              <a:t>) = 2/4</a:t>
            </a:r>
          </a:p>
          <a:p>
            <a:pPr lvl="1" eaLnBrk="1" hangingPunct="1">
              <a:lnSpc>
                <a:spcPct val="90000"/>
              </a:lnSpc>
              <a:buFontTx/>
              <a:buNone/>
            </a:pPr>
            <a:r>
              <a:rPr lang="es-ES_tradnl" sz="2400" noProof="0" dirty="0" smtClean="0">
                <a:latin typeface="Garamond"/>
                <a:ea typeface="ＭＳ Ｐゴシック" pitchFamily="34" charset="-128"/>
                <a:cs typeface="Garamond"/>
              </a:rPr>
              <a:t>Vector de Brecha normalizado</a:t>
            </a:r>
            <a:r>
              <a:rPr lang="es-ES_tradnl" sz="2400" noProof="0" dirty="0" smtClean="0">
                <a:solidFill>
                  <a:srgbClr val="A6A6A6"/>
                </a:solidFill>
                <a:latin typeface="Garamond"/>
                <a:ea typeface="ＭＳ Ｐゴシック" pitchFamily="34" charset="-128"/>
                <a:cs typeface="Garamond"/>
              </a:rPr>
              <a:t>  </a:t>
            </a:r>
            <a:r>
              <a:rPr lang="es-ES_tradnl" sz="2400" noProof="0" dirty="0" smtClean="0">
                <a:latin typeface="Garamond"/>
                <a:ea typeface="ＭＳ Ｐゴシック" pitchFamily="34" charset="-128"/>
                <a:cs typeface="Garamond"/>
              </a:rPr>
              <a:t>g</a:t>
            </a:r>
            <a:r>
              <a:rPr lang="es-ES_tradnl" sz="2400" baseline="30000" noProof="0" dirty="0" smtClean="0">
                <a:latin typeface="Garamond"/>
                <a:ea typeface="ＭＳ Ｐゴシック" pitchFamily="34" charset="-128"/>
                <a:cs typeface="Garamond"/>
              </a:rPr>
              <a:t>1</a:t>
            </a:r>
            <a:r>
              <a:rPr lang="es-ES_tradnl" sz="2400" noProof="0" dirty="0" smtClean="0">
                <a:latin typeface="Garamond"/>
                <a:ea typeface="ＭＳ Ｐゴシック" pitchFamily="34" charset="-128"/>
                <a:cs typeface="Garamond"/>
              </a:rPr>
              <a:t> = (0, 2/5, 1/5, 0)</a:t>
            </a:r>
          </a:p>
          <a:p>
            <a:pPr lvl="1"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rgbClr val="FF0000"/>
                </a:solidFill>
                <a:latin typeface="Garamond"/>
                <a:ea typeface="ＭＳ Ｐゴシック" pitchFamily="34" charset="-128"/>
                <a:cs typeface="Garamond"/>
              </a:rPr>
              <a:t>Brecha</a:t>
            </a:r>
            <a:r>
              <a:rPr lang="es-ES_tradnl" sz="2400" baseline="0" noProof="0" dirty="0" smtClean="0">
                <a:solidFill>
                  <a:srgbClr val="FF0000"/>
                </a:solidFill>
                <a:latin typeface="Garamond"/>
                <a:ea typeface="ＭＳ Ｐゴシック" pitchFamily="34" charset="-128"/>
                <a:cs typeface="Garamond"/>
              </a:rPr>
              <a:t> de Pobreza</a:t>
            </a:r>
            <a:r>
              <a:rPr lang="es-ES_tradnl" sz="2400" noProof="0" dirty="0" smtClean="0">
                <a:solidFill>
                  <a:srgbClr val="FF0000"/>
                </a:solidFill>
                <a:latin typeface="Garamond"/>
                <a:ea typeface="ＭＳ Ｐゴシック" pitchFamily="34" charset="-128"/>
                <a:cs typeface="Garamond"/>
              </a:rPr>
              <a:t> P</a:t>
            </a:r>
            <a:r>
              <a:rPr lang="es-ES_tradnl" sz="2400" baseline="-25000" noProof="0" dirty="0" smtClean="0">
                <a:solidFill>
                  <a:srgbClr val="FF0000"/>
                </a:solidFill>
                <a:latin typeface="Garamond"/>
                <a:ea typeface="ＭＳ Ｐゴシック" pitchFamily="34" charset="-128"/>
                <a:cs typeface="Garamond"/>
              </a:rPr>
              <a:t>1</a:t>
            </a:r>
            <a:r>
              <a:rPr lang="es-ES_tradnl" sz="2400" noProof="0" dirty="0" smtClean="0">
                <a:solidFill>
                  <a:srgbClr val="FF0000"/>
                </a:solidFill>
                <a:latin typeface="Garamond"/>
                <a:ea typeface="ＭＳ Ｐゴシック" pitchFamily="34" charset="-128"/>
                <a:cs typeface="Garamond"/>
              </a:rPr>
              <a:t> </a:t>
            </a:r>
            <a:r>
              <a:rPr lang="es-ES_tradnl" sz="2400" noProof="0" dirty="0" smtClean="0">
                <a:latin typeface="Garamond"/>
                <a:ea typeface="ＭＳ Ｐゴシック" pitchFamily="34" charset="-128"/>
                <a:cs typeface="Garamond"/>
              </a:rPr>
              <a:t>= m(g</a:t>
            </a:r>
            <a:r>
              <a:rPr lang="es-ES_tradnl" sz="2400" baseline="30000" noProof="0" dirty="0" smtClean="0">
                <a:latin typeface="Garamond"/>
                <a:ea typeface="ＭＳ Ｐゴシック" pitchFamily="34" charset="-128"/>
                <a:cs typeface="Garamond"/>
              </a:rPr>
              <a:t>1</a:t>
            </a:r>
            <a:r>
              <a:rPr lang="es-ES_tradnl" sz="2400" noProof="0" dirty="0" smtClean="0">
                <a:latin typeface="Garamond"/>
                <a:ea typeface="ＭＳ Ｐゴシック" pitchFamily="34" charset="-128"/>
                <a:cs typeface="Garamond"/>
              </a:rPr>
              <a:t>) = 3/20</a:t>
            </a:r>
          </a:p>
          <a:p>
            <a:pPr lvl="1" eaLnBrk="1" hangingPunct="1">
              <a:lnSpc>
                <a:spcPct val="90000"/>
              </a:lnSpc>
              <a:buFontTx/>
              <a:buNone/>
            </a:pPr>
            <a:r>
              <a:rPr lang="es-ES_tradnl" sz="2400" noProof="0" dirty="0" smtClean="0">
                <a:latin typeface="Garamond"/>
                <a:ea typeface="ＭＳ Ｐゴシック" pitchFamily="34" charset="-128"/>
                <a:cs typeface="Garamond"/>
              </a:rPr>
              <a:t>Cuadrado del vector de la brecha  g</a:t>
            </a:r>
            <a:r>
              <a:rPr lang="es-ES_tradnl" sz="2400" baseline="30000" noProof="0" dirty="0" smtClean="0">
                <a:latin typeface="Garamond"/>
                <a:ea typeface="ＭＳ Ｐゴシック" pitchFamily="34" charset="-128"/>
                <a:cs typeface="Garamond"/>
              </a:rPr>
              <a:t>2</a:t>
            </a:r>
            <a:r>
              <a:rPr lang="es-ES_tradnl" sz="2400" noProof="0" dirty="0" smtClean="0">
                <a:latin typeface="Garamond"/>
                <a:ea typeface="ＭＳ Ｐゴシック" pitchFamily="34" charset="-128"/>
                <a:cs typeface="Garamond"/>
              </a:rPr>
              <a:t> = (0, 4/25, 1/25, 0)</a:t>
            </a:r>
          </a:p>
          <a:p>
            <a:pPr lvl="1" eaLnBrk="1" hangingPunct="1">
              <a:lnSpc>
                <a:spcPct val="90000"/>
              </a:lnSpc>
              <a:buFontTx/>
              <a:buNone/>
            </a:pPr>
            <a:r>
              <a:rPr lang="es-ES_tradnl" sz="2400" noProof="0" dirty="0" smtClean="0">
                <a:latin typeface="Garamond"/>
                <a:ea typeface="ＭＳ Ｐゴシック" pitchFamily="34" charset="-128"/>
                <a:cs typeface="Garamond"/>
              </a:rPr>
              <a:t>			</a:t>
            </a:r>
            <a:r>
              <a:rPr lang="es-ES_tradnl" sz="2400" noProof="0" dirty="0" smtClean="0">
                <a:solidFill>
                  <a:srgbClr val="FF0000"/>
                </a:solidFill>
                <a:latin typeface="Garamond"/>
                <a:ea typeface="ＭＳ Ｐゴシック" pitchFamily="34" charset="-128"/>
                <a:cs typeface="Garamond"/>
              </a:rPr>
              <a:t>Medida FGT = P</a:t>
            </a:r>
            <a:r>
              <a:rPr lang="es-ES_tradnl" sz="2400" baseline="-25000" noProof="0" dirty="0" smtClean="0">
                <a:solidFill>
                  <a:srgbClr val="FF0000"/>
                </a:solidFill>
                <a:latin typeface="Garamond"/>
                <a:ea typeface="ＭＳ Ｐゴシック" pitchFamily="34" charset="-128"/>
                <a:cs typeface="Garamond"/>
              </a:rPr>
              <a:t>2</a:t>
            </a:r>
            <a:r>
              <a:rPr lang="es-ES_tradnl" sz="2400" noProof="0" dirty="0" smtClean="0">
                <a:solidFill>
                  <a:srgbClr val="FF0000"/>
                </a:solidFill>
                <a:latin typeface="Garamond"/>
                <a:ea typeface="ＭＳ Ｐゴシック" pitchFamily="34" charset="-128"/>
                <a:cs typeface="Garamond"/>
              </a:rPr>
              <a:t> </a:t>
            </a:r>
            <a:r>
              <a:rPr lang="es-ES_tradnl" sz="2400" noProof="0" dirty="0" smtClean="0">
                <a:latin typeface="Garamond"/>
                <a:ea typeface="ＭＳ Ｐゴシック" pitchFamily="34" charset="-128"/>
                <a:cs typeface="Garamond"/>
              </a:rPr>
              <a:t>= m(g</a:t>
            </a:r>
            <a:r>
              <a:rPr lang="es-ES_tradnl" sz="2400" baseline="30000" noProof="0" dirty="0" smtClean="0">
                <a:latin typeface="Garamond"/>
                <a:ea typeface="ＭＳ Ｐゴシック" pitchFamily="34" charset="-128"/>
                <a:cs typeface="Garamond"/>
              </a:rPr>
              <a:t>2</a:t>
            </a:r>
            <a:r>
              <a:rPr lang="es-ES_tradnl" sz="2400" noProof="0" dirty="0" smtClean="0">
                <a:latin typeface="Garamond"/>
                <a:ea typeface="ＭＳ Ｐゴシック" pitchFamily="34" charset="-128"/>
                <a:cs typeface="Garamond"/>
              </a:rPr>
              <a:t>) = 5/100</a:t>
            </a:r>
          </a:p>
          <a:p>
            <a:pPr lvl="1" eaLnBrk="1" hangingPunct="1">
              <a:lnSpc>
                <a:spcPct val="90000"/>
              </a:lnSpc>
              <a:buFontTx/>
              <a:buNone/>
            </a:pPr>
            <a:r>
              <a:rPr lang="es-ES_tradnl" sz="1800" noProof="0" dirty="0" smtClean="0">
                <a:latin typeface="Garamond"/>
                <a:ea typeface="ＭＳ Ｐゴシック" pitchFamily="34" charset="-128"/>
                <a:cs typeface="Garamond"/>
              </a:rPr>
              <a:t>	</a:t>
            </a:r>
            <a:endParaRPr lang="es-ES_tradnl" noProof="0" dirty="0" smtClean="0">
              <a:latin typeface="Garamond"/>
              <a:cs typeface="Garamond"/>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Effect transition="in" filter="wipe(up)">
                                      <p:cBhvr>
                                        <p:cTn id="7" dur="500"/>
                                        <p:tgtEl>
                                          <p:spTgt spid="880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8067">
                                            <p:txEl>
                                              <p:pRg st="1" end="1"/>
                                            </p:txEl>
                                          </p:spTgt>
                                        </p:tgtEl>
                                        <p:attrNameLst>
                                          <p:attrName>style.visibility</p:attrName>
                                        </p:attrNameLst>
                                      </p:cBhvr>
                                      <p:to>
                                        <p:strVal val="visible"/>
                                      </p:to>
                                    </p:set>
                                    <p:animEffect transition="in" filter="wipe(up)">
                                      <p:cBhvr>
                                        <p:cTn id="12" dur="500"/>
                                        <p:tgtEl>
                                          <p:spTgt spid="880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8067">
                                            <p:txEl>
                                              <p:pRg st="2" end="2"/>
                                            </p:txEl>
                                          </p:spTgt>
                                        </p:tgtEl>
                                        <p:attrNameLst>
                                          <p:attrName>style.visibility</p:attrName>
                                        </p:attrNameLst>
                                      </p:cBhvr>
                                      <p:to>
                                        <p:strVal val="visible"/>
                                      </p:to>
                                    </p:set>
                                    <p:animEffect transition="in" filter="wipe(up)">
                                      <p:cBhvr>
                                        <p:cTn id="17" dur="500"/>
                                        <p:tgtEl>
                                          <p:spTgt spid="88067">
                                            <p:txEl>
                                              <p:pRg st="2" end="2"/>
                                            </p:txEl>
                                          </p:spTgt>
                                        </p:tgtEl>
                                      </p:cBhvr>
                                    </p:animEffect>
                                  </p:childTnLst>
                                </p:cTn>
                              </p:par>
                              <p:par>
                                <p:cTn id="18" presetID="22" presetClass="entr" presetSubtype="1" fill="hold" grpId="0" nodeType="withEffect">
                                  <p:stCondLst>
                                    <p:cond delay="0"/>
                                  </p:stCondLst>
                                  <p:childTnLst>
                                    <p:set>
                                      <p:cBhvr>
                                        <p:cTn id="19" dur="1" fill="hold">
                                          <p:stCondLst>
                                            <p:cond delay="0"/>
                                          </p:stCondLst>
                                        </p:cTn>
                                        <p:tgtEl>
                                          <p:spTgt spid="88067">
                                            <p:txEl>
                                              <p:pRg st="4" end="4"/>
                                            </p:txEl>
                                          </p:spTgt>
                                        </p:tgtEl>
                                        <p:attrNameLst>
                                          <p:attrName>style.visibility</p:attrName>
                                        </p:attrNameLst>
                                      </p:cBhvr>
                                      <p:to>
                                        <p:strVal val="visible"/>
                                      </p:to>
                                    </p:set>
                                    <p:animEffect transition="in" filter="wipe(up)">
                                      <p:cBhvr>
                                        <p:cTn id="20" dur="500"/>
                                        <p:tgtEl>
                                          <p:spTgt spid="88067">
                                            <p:txEl>
                                              <p:pRg st="4" end="4"/>
                                            </p:txEl>
                                          </p:spTgt>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88067">
                                            <p:txEl>
                                              <p:pRg st="6" end="6"/>
                                            </p:txEl>
                                          </p:spTgt>
                                        </p:tgtEl>
                                        <p:attrNameLst>
                                          <p:attrName>style.visibility</p:attrName>
                                        </p:attrNameLst>
                                      </p:cBhvr>
                                      <p:to>
                                        <p:strVal val="visible"/>
                                      </p:to>
                                    </p:set>
                                    <p:animEffect transition="in" filter="wipe(up)">
                                      <p:cBhvr>
                                        <p:cTn id="23" dur="500"/>
                                        <p:tgtEl>
                                          <p:spTgt spid="88067">
                                            <p:txEl>
                                              <p:pRg st="6" end="6"/>
                                            </p:txEl>
                                          </p:spTgt>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88067">
                                            <p:txEl>
                                              <p:pRg st="7" end="7"/>
                                            </p:txEl>
                                          </p:spTgt>
                                        </p:tgtEl>
                                        <p:attrNameLst>
                                          <p:attrName>style.visibility</p:attrName>
                                        </p:attrNameLst>
                                      </p:cBhvr>
                                      <p:to>
                                        <p:strVal val="visible"/>
                                      </p:to>
                                    </p:set>
                                    <p:animEffect transition="in" filter="wipe(up)">
                                      <p:cBhvr>
                                        <p:cTn id="26" dur="500"/>
                                        <p:tgtEl>
                                          <p:spTgt spid="88067">
                                            <p:txEl>
                                              <p:pRg st="7" end="7"/>
                                            </p:txEl>
                                          </p:spTgt>
                                        </p:tgtEl>
                                      </p:cBhvr>
                                    </p:animEffect>
                                  </p:childTnLst>
                                </p:cTn>
                              </p:par>
                              <p:par>
                                <p:cTn id="27" presetID="22" presetClass="entr" presetSubtype="1" fill="hold" grpId="0" nodeType="withEffect">
                                  <p:stCondLst>
                                    <p:cond delay="0"/>
                                  </p:stCondLst>
                                  <p:childTnLst>
                                    <p:set>
                                      <p:cBhvr>
                                        <p:cTn id="28" dur="1" fill="hold">
                                          <p:stCondLst>
                                            <p:cond delay="0"/>
                                          </p:stCondLst>
                                        </p:cTn>
                                        <p:tgtEl>
                                          <p:spTgt spid="88067">
                                            <p:txEl>
                                              <p:pRg st="8" end="8"/>
                                            </p:txEl>
                                          </p:spTgt>
                                        </p:tgtEl>
                                        <p:attrNameLst>
                                          <p:attrName>style.visibility</p:attrName>
                                        </p:attrNameLst>
                                      </p:cBhvr>
                                      <p:to>
                                        <p:strVal val="visible"/>
                                      </p:to>
                                    </p:set>
                                    <p:animEffect transition="in" filter="wipe(up)">
                                      <p:cBhvr>
                                        <p:cTn id="29" dur="500"/>
                                        <p:tgtEl>
                                          <p:spTgt spid="88067">
                                            <p:txEl>
                                              <p:pRg st="8" end="8"/>
                                            </p:txEl>
                                          </p:spTgt>
                                        </p:tgtEl>
                                      </p:cBhvr>
                                    </p:animEffect>
                                  </p:childTnLst>
                                </p:cTn>
                              </p:par>
                              <p:par>
                                <p:cTn id="30" presetID="22" presetClass="entr" presetSubtype="1" fill="hold" grpId="0" nodeType="withEffect">
                                  <p:stCondLst>
                                    <p:cond delay="0"/>
                                  </p:stCondLst>
                                  <p:childTnLst>
                                    <p:set>
                                      <p:cBhvr>
                                        <p:cTn id="31" dur="1" fill="hold">
                                          <p:stCondLst>
                                            <p:cond delay="0"/>
                                          </p:stCondLst>
                                        </p:cTn>
                                        <p:tgtEl>
                                          <p:spTgt spid="88067">
                                            <p:txEl>
                                              <p:pRg st="9" end="9"/>
                                            </p:txEl>
                                          </p:spTgt>
                                        </p:tgtEl>
                                        <p:attrNameLst>
                                          <p:attrName>style.visibility</p:attrName>
                                        </p:attrNameLst>
                                      </p:cBhvr>
                                      <p:to>
                                        <p:strVal val="visible"/>
                                      </p:to>
                                    </p:set>
                                    <p:animEffect transition="in" filter="wipe(up)">
                                      <p:cBhvr>
                                        <p:cTn id="32" dur="500"/>
                                        <p:tgtEl>
                                          <p:spTgt spid="88067">
                                            <p:txEl>
                                              <p:pRg st="9" end="9"/>
                                            </p:txEl>
                                          </p:spTgt>
                                        </p:tgtEl>
                                      </p:cBhvr>
                                    </p:animEffect>
                                  </p:childTnLst>
                                </p:cTn>
                              </p:par>
                              <p:par>
                                <p:cTn id="33" presetID="22" presetClass="entr" presetSubtype="1" fill="hold" grpId="0" nodeType="withEffect">
                                  <p:stCondLst>
                                    <p:cond delay="0"/>
                                  </p:stCondLst>
                                  <p:childTnLst>
                                    <p:set>
                                      <p:cBhvr>
                                        <p:cTn id="34" dur="1" fill="hold">
                                          <p:stCondLst>
                                            <p:cond delay="0"/>
                                          </p:stCondLst>
                                        </p:cTn>
                                        <p:tgtEl>
                                          <p:spTgt spid="88067">
                                            <p:txEl>
                                              <p:pRg st="10" end="10"/>
                                            </p:txEl>
                                          </p:spTgt>
                                        </p:tgtEl>
                                        <p:attrNameLst>
                                          <p:attrName>style.visibility</p:attrName>
                                        </p:attrNameLst>
                                      </p:cBhvr>
                                      <p:to>
                                        <p:strVal val="visible"/>
                                      </p:to>
                                    </p:set>
                                    <p:animEffect transition="in" filter="wipe(up)">
                                      <p:cBhvr>
                                        <p:cTn id="35" dur="500"/>
                                        <p:tgtEl>
                                          <p:spTgt spid="88067">
                                            <p:txEl>
                                              <p:pRg st="10" end="10"/>
                                            </p:txEl>
                                          </p:spTgt>
                                        </p:tgtEl>
                                      </p:cBhvr>
                                    </p:animEffect>
                                  </p:childTnLst>
                                </p:cTn>
                              </p:par>
                              <p:par>
                                <p:cTn id="36" presetID="22" presetClass="entr" presetSubtype="1" fill="hold" grpId="0" nodeType="withEffect">
                                  <p:stCondLst>
                                    <p:cond delay="0"/>
                                  </p:stCondLst>
                                  <p:childTnLst>
                                    <p:set>
                                      <p:cBhvr>
                                        <p:cTn id="37" dur="1" fill="hold">
                                          <p:stCondLst>
                                            <p:cond delay="0"/>
                                          </p:stCondLst>
                                        </p:cTn>
                                        <p:tgtEl>
                                          <p:spTgt spid="88067">
                                            <p:txEl>
                                              <p:pRg st="11" end="11"/>
                                            </p:txEl>
                                          </p:spTgt>
                                        </p:tgtEl>
                                        <p:attrNameLst>
                                          <p:attrName>style.visibility</p:attrName>
                                        </p:attrNameLst>
                                      </p:cBhvr>
                                      <p:to>
                                        <p:strVal val="visible"/>
                                      </p:to>
                                    </p:set>
                                    <p:animEffect transition="in" filter="wipe(up)">
                                      <p:cBhvr>
                                        <p:cTn id="38" dur="500"/>
                                        <p:tgtEl>
                                          <p:spTgt spid="88067">
                                            <p:txEl>
                                              <p:pRg st="11" end="11"/>
                                            </p:txEl>
                                          </p:spTgt>
                                        </p:tgtEl>
                                      </p:cBhvr>
                                    </p:animEffect>
                                  </p:childTnLst>
                                </p:cTn>
                              </p:par>
                              <p:par>
                                <p:cTn id="39" presetID="22" presetClass="entr" presetSubtype="1" fill="hold" grpId="0" nodeType="withEffect">
                                  <p:stCondLst>
                                    <p:cond delay="0"/>
                                  </p:stCondLst>
                                  <p:childTnLst>
                                    <p:set>
                                      <p:cBhvr>
                                        <p:cTn id="40" dur="1" fill="hold">
                                          <p:stCondLst>
                                            <p:cond delay="0"/>
                                          </p:stCondLst>
                                        </p:cTn>
                                        <p:tgtEl>
                                          <p:spTgt spid="88067">
                                            <p:txEl>
                                              <p:pRg st="12" end="12"/>
                                            </p:txEl>
                                          </p:spTgt>
                                        </p:tgtEl>
                                        <p:attrNameLst>
                                          <p:attrName>style.visibility</p:attrName>
                                        </p:attrNameLst>
                                      </p:cBhvr>
                                      <p:to>
                                        <p:strVal val="visible"/>
                                      </p:to>
                                    </p:set>
                                    <p:animEffect transition="in" filter="wipe(up)">
                                      <p:cBhvr>
                                        <p:cTn id="41" dur="500"/>
                                        <p:tgtEl>
                                          <p:spTgt spid="8806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30622"/>
            <a:ext cx="8229600" cy="850106"/>
          </a:xfrm>
        </p:spPr>
        <p:txBody>
          <a:bodyPr/>
          <a:lstStyle/>
          <a:p>
            <a:r>
              <a:rPr lang="es-AR" sz="4200" b="1" dirty="0" smtClean="0">
                <a:solidFill>
                  <a:srgbClr val="800000"/>
                </a:solidFill>
                <a:latin typeface="Garamond" pitchFamily="18" charset="0"/>
              </a:rPr>
              <a:t>En esta parte de la presentación…</a:t>
            </a:r>
            <a:endParaRPr lang="es-ES" sz="4200" b="1" dirty="0">
              <a:solidFill>
                <a:srgbClr val="800000"/>
              </a:solidFill>
              <a:latin typeface="Garamond" pitchFamily="18" charset="0"/>
            </a:endParaRPr>
          </a:p>
        </p:txBody>
      </p:sp>
      <p:sp>
        <p:nvSpPr>
          <p:cNvPr id="3" name="2 Marcador de contenido"/>
          <p:cNvSpPr>
            <a:spLocks noGrp="1"/>
          </p:cNvSpPr>
          <p:nvPr>
            <p:ph idx="1"/>
          </p:nvPr>
        </p:nvSpPr>
        <p:spPr>
          <a:xfrm>
            <a:off x="467544" y="980728"/>
            <a:ext cx="8229600" cy="4525963"/>
          </a:xfrm>
        </p:spPr>
        <p:txBody>
          <a:bodyPr/>
          <a:lstStyle/>
          <a:p>
            <a:r>
              <a:rPr lang="en-US" sz="2800" dirty="0" err="1" smtClean="0">
                <a:latin typeface="Garamond" pitchFamily="18" charset="0"/>
              </a:rPr>
              <a:t>Asumimos</a:t>
            </a:r>
            <a:r>
              <a:rPr lang="en-US" sz="2800" dirty="0" smtClean="0">
                <a:latin typeface="Garamond" pitchFamily="18" charset="0"/>
              </a:rPr>
              <a:t> </a:t>
            </a:r>
            <a:r>
              <a:rPr lang="en-US" sz="2800" dirty="0" err="1" smtClean="0">
                <a:latin typeface="Garamond" pitchFamily="18" charset="0"/>
              </a:rPr>
              <a:t>que</a:t>
            </a:r>
            <a:r>
              <a:rPr lang="en-US" sz="2800" dirty="0" smtClean="0">
                <a:latin typeface="Garamond" pitchFamily="18" charset="0"/>
              </a:rPr>
              <a:t> el </a:t>
            </a:r>
            <a:r>
              <a:rPr lang="en-US" sz="2800" dirty="0" err="1" smtClean="0">
                <a:latin typeface="Garamond" pitchFamily="18" charset="0"/>
              </a:rPr>
              <a:t>propósito</a:t>
            </a:r>
            <a:r>
              <a:rPr lang="en-US" sz="2800" dirty="0" smtClean="0">
                <a:latin typeface="Garamond" pitchFamily="18" charset="0"/>
              </a:rPr>
              <a:t>, </a:t>
            </a:r>
            <a:r>
              <a:rPr lang="en-US" sz="2800" dirty="0" err="1" smtClean="0">
                <a:latin typeface="Garamond" pitchFamily="18" charset="0"/>
              </a:rPr>
              <a:t>las</a:t>
            </a:r>
            <a:r>
              <a:rPr lang="en-US" sz="2800" dirty="0" smtClean="0">
                <a:latin typeface="Garamond" pitchFamily="18" charset="0"/>
              </a:rPr>
              <a:t> variables, los </a:t>
            </a:r>
            <a:r>
              <a:rPr lang="en-US" sz="2800" dirty="0" err="1" smtClean="0">
                <a:latin typeface="Garamond" pitchFamily="18" charset="0"/>
              </a:rPr>
              <a:t>umbrales</a:t>
            </a:r>
            <a:r>
              <a:rPr lang="en-US" sz="2800" dirty="0" smtClean="0">
                <a:latin typeface="Garamond" pitchFamily="18" charset="0"/>
              </a:rPr>
              <a:t> de </a:t>
            </a:r>
            <a:r>
              <a:rPr lang="en-US" sz="2800" dirty="0" err="1" smtClean="0">
                <a:latin typeface="Garamond" pitchFamily="18" charset="0"/>
              </a:rPr>
              <a:t>privación</a:t>
            </a:r>
            <a:r>
              <a:rPr lang="en-US" sz="2800" dirty="0" smtClean="0">
                <a:latin typeface="Garamond" pitchFamily="18" charset="0"/>
              </a:rPr>
              <a:t> </a:t>
            </a:r>
            <a:r>
              <a:rPr lang="en-US" sz="2800" dirty="0" err="1" smtClean="0">
                <a:latin typeface="Garamond" pitchFamily="18" charset="0"/>
              </a:rPr>
              <a:t>han</a:t>
            </a:r>
            <a:r>
              <a:rPr lang="en-US" sz="2800" dirty="0" smtClean="0">
                <a:latin typeface="Garamond" pitchFamily="18" charset="0"/>
              </a:rPr>
              <a:t> </a:t>
            </a:r>
            <a:r>
              <a:rPr lang="en-US" sz="2800" dirty="0" err="1" smtClean="0">
                <a:latin typeface="Garamond" pitchFamily="18" charset="0"/>
              </a:rPr>
              <a:t>sido</a:t>
            </a:r>
            <a:r>
              <a:rPr lang="en-US" sz="2800" dirty="0" smtClean="0">
                <a:latin typeface="Garamond" pitchFamily="18" charset="0"/>
              </a:rPr>
              <a:t> </a:t>
            </a:r>
            <a:r>
              <a:rPr lang="en-US" sz="2800" dirty="0" err="1" smtClean="0">
                <a:latin typeface="Garamond" pitchFamily="18" charset="0"/>
              </a:rPr>
              <a:t>seleccionados</a:t>
            </a:r>
            <a:r>
              <a:rPr lang="es-AR" sz="2800" dirty="0" smtClean="0">
                <a:latin typeface="Garamond" pitchFamily="18" charset="0"/>
              </a:rPr>
              <a:t>.</a:t>
            </a:r>
            <a:endParaRPr lang="es-ES" sz="2800" dirty="0" smtClean="0">
              <a:latin typeface="Garamond" pitchFamily="18" charset="0"/>
            </a:endParaRPr>
          </a:p>
          <a:p>
            <a:r>
              <a:rPr lang="en-US" sz="2800" dirty="0" err="1" smtClean="0">
                <a:latin typeface="Garamond" pitchFamily="18" charset="0"/>
              </a:rPr>
              <a:t>Nos</a:t>
            </a:r>
            <a:r>
              <a:rPr lang="en-US" sz="2800" dirty="0" smtClean="0">
                <a:latin typeface="Garamond" pitchFamily="18" charset="0"/>
              </a:rPr>
              <a:t> </a:t>
            </a:r>
            <a:r>
              <a:rPr lang="en-US" sz="2800" dirty="0" err="1" smtClean="0">
                <a:latin typeface="Garamond" pitchFamily="18" charset="0"/>
              </a:rPr>
              <a:t>concentramos</a:t>
            </a:r>
            <a:r>
              <a:rPr lang="en-US" sz="2800" dirty="0" smtClean="0">
                <a:latin typeface="Garamond" pitchFamily="18" charset="0"/>
              </a:rPr>
              <a:t> en la </a:t>
            </a:r>
            <a:r>
              <a:rPr lang="en-US" sz="2800" b="1" dirty="0" err="1" smtClean="0">
                <a:latin typeface="Garamond" pitchFamily="18" charset="0"/>
              </a:rPr>
              <a:t>metodología</a:t>
            </a:r>
            <a:r>
              <a:rPr lang="en-US" sz="2800" b="1" dirty="0" smtClean="0">
                <a:latin typeface="Garamond" pitchFamily="18" charset="0"/>
              </a:rPr>
              <a:t> </a:t>
            </a:r>
            <a:r>
              <a:rPr lang="en-US" sz="2800" dirty="0" err="1" smtClean="0">
                <a:latin typeface="Garamond" pitchFamily="18" charset="0"/>
              </a:rPr>
              <a:t>para</a:t>
            </a:r>
            <a:r>
              <a:rPr lang="en-US" sz="2800" dirty="0" smtClean="0">
                <a:latin typeface="Garamond" pitchFamily="18" charset="0"/>
              </a:rPr>
              <a:t> </a:t>
            </a:r>
            <a:r>
              <a:rPr lang="en-US" sz="2800" dirty="0" err="1" smtClean="0">
                <a:latin typeface="Garamond" pitchFamily="18" charset="0"/>
              </a:rPr>
              <a:t>medir</a:t>
            </a:r>
            <a:r>
              <a:rPr lang="en-US" sz="2800" dirty="0" smtClean="0">
                <a:latin typeface="Garamond" pitchFamily="18" charset="0"/>
              </a:rPr>
              <a:t> la </a:t>
            </a:r>
            <a:r>
              <a:rPr lang="en-US" sz="2800" dirty="0" err="1" smtClean="0">
                <a:latin typeface="Garamond" pitchFamily="18" charset="0"/>
              </a:rPr>
              <a:t>pobreza</a:t>
            </a:r>
            <a:endParaRPr lang="es-ES" sz="2800" dirty="0" smtClean="0">
              <a:latin typeface="Garamond" pitchFamily="18" charset="0"/>
            </a:endParaRPr>
          </a:p>
          <a:p>
            <a:r>
              <a:rPr lang="es-ES" sz="2800" b="1" dirty="0" smtClean="0">
                <a:latin typeface="Garamond" pitchFamily="18" charset="0"/>
              </a:rPr>
              <a:t>Identificación</a:t>
            </a:r>
          </a:p>
          <a:p>
            <a:r>
              <a:rPr lang="es-ES" sz="2800" b="1" dirty="0" smtClean="0">
                <a:latin typeface="Garamond" pitchFamily="18" charset="0"/>
              </a:rPr>
              <a:t>Agregación</a:t>
            </a:r>
          </a:p>
          <a:p>
            <a:r>
              <a:rPr lang="es-AR" sz="2800" dirty="0" smtClean="0">
                <a:latin typeface="Garamond" pitchFamily="18" charset="0"/>
              </a:rPr>
              <a:t>Nótese: El paso de identificación es mas difícil cuando hay muchas dimensiones</a:t>
            </a:r>
            <a:endParaRPr lang="es-ES" sz="2800" dirty="0">
              <a:latin typeface="Garamond" pitchFamily="18" charset="0"/>
            </a:endParaRPr>
          </a:p>
        </p:txBody>
      </p:sp>
      <p:sp>
        <p:nvSpPr>
          <p:cNvPr id="4" name="3 Marcador de número de diapositiva"/>
          <p:cNvSpPr>
            <a:spLocks noGrp="1"/>
          </p:cNvSpPr>
          <p:nvPr>
            <p:ph type="sldNum" sz="quarter" idx="10"/>
          </p:nvPr>
        </p:nvSpPr>
        <p:spPr/>
        <p:txBody>
          <a:bodyPr/>
          <a:lstStyle/>
          <a:p>
            <a:fld id="{91F60806-8D5E-4595-973D-EEB4B998C3AA}" type="slidenum">
              <a:rPr lang="en-US" smtClean="0"/>
              <a:pPr/>
              <a:t>6</a:t>
            </a:fld>
            <a:endParaRPr lang="en-US" dirty="0"/>
          </a:p>
        </p:txBody>
      </p:sp>
    </p:spTree>
  </p:cSld>
  <p:clrMapOvr>
    <a:masterClrMapping/>
  </p:clrMapOvr>
  <p:transition xmlns:p14="http://schemas.microsoft.com/office/powerpoint/2010/mai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152400"/>
            <a:ext cx="9220200" cy="1219200"/>
          </a:xfrm>
        </p:spPr>
        <p:txBody>
          <a:bodyPr/>
          <a:lstStyle/>
          <a:p>
            <a:pPr eaLnBrk="1" hangingPunct="1"/>
            <a:r>
              <a:rPr lang="en-US" sz="4000" b="1" dirty="0" err="1" smtClean="0">
                <a:solidFill>
                  <a:srgbClr val="800000"/>
                </a:solidFill>
                <a:latin typeface="Garamond"/>
                <a:ea typeface="MS PGothic" charset="0"/>
                <a:cs typeface="Garamond"/>
              </a:rPr>
              <a:t>Combinando</a:t>
            </a:r>
            <a:r>
              <a:rPr lang="en-US" sz="4000" b="1" dirty="0" smtClean="0">
                <a:solidFill>
                  <a:srgbClr val="800000"/>
                </a:solidFill>
                <a:latin typeface="Garamond"/>
                <a:ea typeface="MS PGothic" charset="0"/>
                <a:cs typeface="Garamond"/>
              </a:rPr>
              <a:t> Variables</a:t>
            </a:r>
            <a:endParaRPr lang="en-US" b="1" dirty="0">
              <a:solidFill>
                <a:srgbClr val="800000"/>
              </a:solidFill>
              <a:latin typeface="Garamond"/>
              <a:ea typeface="MS PGothic" charset="0"/>
              <a:cs typeface="Garamond"/>
            </a:endParaRPr>
          </a:p>
        </p:txBody>
      </p:sp>
      <p:sp>
        <p:nvSpPr>
          <p:cNvPr id="12291" name="Rectangle 3"/>
          <p:cNvSpPr>
            <a:spLocks noGrp="1" noChangeArrowheads="1"/>
          </p:cNvSpPr>
          <p:nvPr>
            <p:ph type="body" idx="1"/>
          </p:nvPr>
        </p:nvSpPr>
        <p:spPr>
          <a:xfrm>
            <a:off x="685800" y="1219200"/>
            <a:ext cx="8458200" cy="4802188"/>
          </a:xfrm>
        </p:spPr>
        <p:txBody>
          <a:bodyPr/>
          <a:lstStyle/>
          <a:p>
            <a:pPr eaLnBrk="1" hangingPunct="1">
              <a:lnSpc>
                <a:spcPct val="90000"/>
              </a:lnSpc>
              <a:buFont typeface="Wingdings" charset="0"/>
              <a:buNone/>
            </a:pPr>
            <a:r>
              <a:rPr lang="es-ES" sz="2800" dirty="0" err="1" smtClean="0">
                <a:latin typeface="Garamond"/>
                <a:ea typeface="MS PGothic" charset="0"/>
                <a:cs typeface="Garamond"/>
              </a:rPr>
              <a:t>Agregacion</a:t>
            </a:r>
            <a:r>
              <a:rPr lang="es-ES" sz="2800" dirty="0" smtClean="0">
                <a:latin typeface="Garamond"/>
                <a:ea typeface="MS PGothic" charset="0"/>
                <a:cs typeface="Garamond"/>
              </a:rPr>
              <a:t> de Bienestar</a:t>
            </a:r>
            <a:endParaRPr lang="es-ES" dirty="0" smtClean="0">
              <a:latin typeface="Garamond"/>
              <a:ea typeface="MS PGothic" charset="0"/>
              <a:cs typeface="Garamond"/>
            </a:endParaRPr>
          </a:p>
          <a:p>
            <a:pPr eaLnBrk="1" hangingPunct="1">
              <a:lnSpc>
                <a:spcPct val="90000"/>
              </a:lnSpc>
              <a:buFont typeface="Wingdings" charset="0"/>
              <a:buNone/>
            </a:pPr>
            <a:r>
              <a:rPr lang="es-ES" dirty="0" smtClean="0">
                <a:latin typeface="Garamond"/>
                <a:ea typeface="MS PGothic" charset="0"/>
                <a:cs typeface="Garamond"/>
              </a:rPr>
              <a:t>	</a:t>
            </a:r>
            <a:r>
              <a:rPr lang="es-ES" sz="2800" dirty="0" smtClean="0">
                <a:latin typeface="Garamond"/>
                <a:ea typeface="MS PGothic" charset="0"/>
                <a:cs typeface="Garamond"/>
              </a:rPr>
              <a:t>Construya el nivel de bienestar de cada individuo</a:t>
            </a:r>
          </a:p>
          <a:p>
            <a:pPr eaLnBrk="1" hangingPunct="1">
              <a:lnSpc>
                <a:spcPct val="90000"/>
              </a:lnSpc>
              <a:buFont typeface="Wingdings" charset="0"/>
              <a:buNone/>
            </a:pPr>
            <a:r>
              <a:rPr lang="es-ES" altLang="ja-JP" sz="2800" dirty="0" smtClean="0">
                <a:latin typeface="Garamond"/>
                <a:ea typeface="MS PGothic" charset="0"/>
                <a:cs typeface="Garamond"/>
              </a:rPr>
              <a:t>	Definas líneas de pobreza y aplique un índice tradicional de pobreza</a:t>
            </a:r>
          </a:p>
          <a:p>
            <a:pPr eaLnBrk="1" hangingPunct="1">
              <a:lnSpc>
                <a:spcPct val="90000"/>
              </a:lnSpc>
              <a:buFont typeface="Wingdings" charset="0"/>
              <a:buNone/>
            </a:pPr>
            <a:r>
              <a:rPr lang="es-ES" sz="2800" dirty="0" smtClean="0">
                <a:latin typeface="Garamond"/>
                <a:ea typeface="MS PGothic" charset="0"/>
                <a:cs typeface="Garamond"/>
              </a:rPr>
              <a:t>Problemas</a:t>
            </a:r>
            <a:endParaRPr lang="es-ES" sz="2400" dirty="0" smtClean="0">
              <a:latin typeface="Garamond"/>
              <a:ea typeface="MS PGothic" charset="0"/>
              <a:cs typeface="Garamond"/>
            </a:endParaRPr>
          </a:p>
          <a:p>
            <a:pPr lvl="1" eaLnBrk="1" hangingPunct="1">
              <a:lnSpc>
                <a:spcPct val="90000"/>
              </a:lnSpc>
              <a:buFont typeface="Wingdings" charset="0"/>
              <a:buNone/>
            </a:pPr>
            <a:r>
              <a:rPr lang="es-ES" i="1" dirty="0" smtClean="0">
                <a:solidFill>
                  <a:srgbClr val="800000"/>
                </a:solidFill>
                <a:latin typeface="Garamond"/>
                <a:ea typeface="MS PGothic" charset="0"/>
                <a:cs typeface="Garamond"/>
              </a:rPr>
              <a:t>Se necesitan muchos supuestos</a:t>
            </a:r>
          </a:p>
          <a:p>
            <a:pPr lvl="1" eaLnBrk="1" hangingPunct="1">
              <a:lnSpc>
                <a:spcPct val="90000"/>
              </a:lnSpc>
              <a:buFont typeface="Wingdings" charset="0"/>
              <a:buNone/>
            </a:pPr>
            <a:r>
              <a:rPr lang="es-ES" i="1" dirty="0" smtClean="0">
                <a:solidFill>
                  <a:srgbClr val="800000"/>
                </a:solidFill>
                <a:latin typeface="Garamond"/>
                <a:ea typeface="MS PGothic" charset="0"/>
                <a:cs typeface="Garamond"/>
              </a:rPr>
              <a:t>Es la utilidad Cardinal?</a:t>
            </a:r>
          </a:p>
          <a:p>
            <a:pPr lvl="1" eaLnBrk="1" hangingPunct="1">
              <a:lnSpc>
                <a:spcPct val="90000"/>
              </a:lnSpc>
              <a:buFont typeface="Wingdings" charset="0"/>
              <a:buNone/>
            </a:pPr>
            <a:r>
              <a:rPr lang="es-ES" i="1" dirty="0" err="1" smtClean="0">
                <a:solidFill>
                  <a:srgbClr val="800000"/>
                </a:solidFill>
                <a:latin typeface="Garamond"/>
                <a:ea typeface="MS PGothic" charset="0"/>
                <a:cs typeface="Garamond"/>
              </a:rPr>
              <a:t>Comparacion</a:t>
            </a:r>
            <a:r>
              <a:rPr lang="es-ES" i="1" dirty="0" smtClean="0">
                <a:solidFill>
                  <a:srgbClr val="800000"/>
                </a:solidFill>
                <a:latin typeface="Garamond"/>
                <a:ea typeface="MS PGothic" charset="0"/>
                <a:cs typeface="Garamond"/>
              </a:rPr>
              <a:t> entre individuos?</a:t>
            </a:r>
          </a:p>
          <a:p>
            <a:pPr lvl="2" eaLnBrk="1" hangingPunct="1">
              <a:lnSpc>
                <a:spcPct val="90000"/>
              </a:lnSpc>
              <a:buFont typeface="Wingdings" charset="0"/>
              <a:buNone/>
            </a:pPr>
            <a:r>
              <a:rPr lang="es-ES" dirty="0" smtClean="0">
                <a:solidFill>
                  <a:srgbClr val="7F7F7F"/>
                </a:solidFill>
                <a:latin typeface="Garamond"/>
                <a:ea typeface="MS PGothic" charset="0"/>
                <a:cs typeface="Garamond"/>
              </a:rPr>
              <a:t>Alkire and Foster (2010) “</a:t>
            </a:r>
            <a:r>
              <a:rPr lang="es-ES" dirty="0" err="1" smtClean="0">
                <a:solidFill>
                  <a:srgbClr val="7F7F7F"/>
                </a:solidFill>
                <a:latin typeface="Garamond"/>
                <a:ea typeface="MS PGothic" charset="0"/>
                <a:cs typeface="Garamond"/>
              </a:rPr>
              <a:t>Designing</a:t>
            </a:r>
            <a:r>
              <a:rPr lang="es-ES" dirty="0" smtClean="0">
                <a:solidFill>
                  <a:srgbClr val="7F7F7F"/>
                </a:solidFill>
                <a:latin typeface="Garamond"/>
                <a:ea typeface="MS PGothic" charset="0"/>
                <a:cs typeface="Garamond"/>
              </a:rPr>
              <a:t> </a:t>
            </a:r>
            <a:r>
              <a:rPr lang="es-ES" dirty="0" err="1" smtClean="0">
                <a:solidFill>
                  <a:srgbClr val="7F7F7F"/>
                </a:solidFill>
                <a:latin typeface="Garamond"/>
                <a:ea typeface="MS PGothic" charset="0"/>
                <a:cs typeface="Garamond"/>
              </a:rPr>
              <a:t>the</a:t>
            </a:r>
            <a:r>
              <a:rPr lang="es-ES" dirty="0" smtClean="0">
                <a:solidFill>
                  <a:srgbClr val="7F7F7F"/>
                </a:solidFill>
                <a:latin typeface="Garamond"/>
                <a:ea typeface="MS PGothic" charset="0"/>
                <a:cs typeface="Garamond"/>
              </a:rPr>
              <a:t> </a:t>
            </a:r>
            <a:r>
              <a:rPr lang="es-ES" dirty="0" err="1" smtClean="0">
                <a:solidFill>
                  <a:srgbClr val="7F7F7F"/>
                </a:solidFill>
                <a:latin typeface="Garamond"/>
                <a:ea typeface="MS PGothic" charset="0"/>
                <a:cs typeface="Garamond"/>
              </a:rPr>
              <a:t>Inequality-Adjusted</a:t>
            </a:r>
            <a:r>
              <a:rPr lang="es-ES" dirty="0" smtClean="0">
                <a:solidFill>
                  <a:srgbClr val="7F7F7F"/>
                </a:solidFill>
                <a:latin typeface="Garamond"/>
                <a:ea typeface="MS PGothic" charset="0"/>
                <a:cs typeface="Garamond"/>
              </a:rPr>
              <a:t> Human </a:t>
            </a:r>
            <a:r>
              <a:rPr lang="es-ES" dirty="0" err="1" smtClean="0">
                <a:solidFill>
                  <a:srgbClr val="7F7F7F"/>
                </a:solidFill>
                <a:latin typeface="Garamond"/>
                <a:ea typeface="MS PGothic" charset="0"/>
                <a:cs typeface="Garamond"/>
              </a:rPr>
              <a:t>Development</a:t>
            </a:r>
            <a:r>
              <a:rPr lang="es-ES" dirty="0" smtClean="0">
                <a:solidFill>
                  <a:srgbClr val="7F7F7F"/>
                </a:solidFill>
                <a:latin typeface="Garamond"/>
                <a:ea typeface="MS PGothic" charset="0"/>
                <a:cs typeface="Garamond"/>
              </a:rPr>
              <a:t> </a:t>
            </a:r>
            <a:r>
              <a:rPr lang="es-ES" dirty="0" err="1" smtClean="0">
                <a:solidFill>
                  <a:srgbClr val="7F7F7F"/>
                </a:solidFill>
                <a:latin typeface="Garamond"/>
                <a:ea typeface="MS PGothic" charset="0"/>
                <a:cs typeface="Garamond"/>
              </a:rPr>
              <a:t>Index</a:t>
            </a:r>
            <a:r>
              <a:rPr lang="es-ES" dirty="0" smtClean="0">
                <a:solidFill>
                  <a:srgbClr val="7F7F7F"/>
                </a:solidFill>
                <a:latin typeface="Garamond"/>
                <a:ea typeface="MS PGothic" charset="0"/>
                <a:cs typeface="Garamond"/>
              </a:rPr>
              <a:t>”</a:t>
            </a:r>
          </a:p>
          <a:p>
            <a:pPr eaLnBrk="1" hangingPunct="1">
              <a:lnSpc>
                <a:spcPct val="90000"/>
              </a:lnSpc>
              <a:buFont typeface="Wingdings" charset="0"/>
              <a:buNone/>
            </a:pPr>
            <a:endParaRPr lang="es-ES" sz="2400" dirty="0" smtClean="0">
              <a:latin typeface="Garamond"/>
              <a:ea typeface="MS PGothic" charset="0"/>
              <a:cs typeface="Garamond"/>
            </a:endParaRPr>
          </a:p>
          <a:p>
            <a:pPr lvl="1" eaLnBrk="1" hangingPunct="1">
              <a:lnSpc>
                <a:spcPct val="90000"/>
              </a:lnSpc>
              <a:buFontTx/>
              <a:buNone/>
            </a:pPr>
            <a:r>
              <a:rPr lang="es-ES" sz="1800" dirty="0" smtClean="0">
                <a:latin typeface="Garamond"/>
                <a:ea typeface="MS PGothic" charset="0"/>
                <a:cs typeface="Garamond"/>
              </a:rPr>
              <a:t>	</a:t>
            </a:r>
            <a:endParaRPr lang="es-ES" sz="2000" dirty="0">
              <a:latin typeface="Garamond"/>
              <a:ea typeface="MS PGothic" charset="0"/>
              <a:cs typeface="Garamond"/>
            </a:endParaRPr>
          </a:p>
        </p:txBody>
      </p:sp>
    </p:spTree>
    <p:extLst>
      <p:ext uri="{BB962C8B-B14F-4D97-AF65-F5344CB8AC3E}">
        <p14:creationId xmlns:p14="http://schemas.microsoft.com/office/powerpoint/2010/main" val="811596292"/>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152400"/>
            <a:ext cx="9220200" cy="1219200"/>
          </a:xfrm>
        </p:spPr>
        <p:txBody>
          <a:bodyPr/>
          <a:lstStyle/>
          <a:p>
            <a:pPr eaLnBrk="1" hangingPunct="1"/>
            <a:r>
              <a:rPr lang="en-US" sz="4000" b="1" dirty="0" err="1" smtClean="0">
                <a:solidFill>
                  <a:srgbClr val="800000"/>
                </a:solidFill>
                <a:latin typeface="Garamond"/>
                <a:ea typeface="MS PGothic" charset="0"/>
                <a:cs typeface="Garamond"/>
              </a:rPr>
              <a:t>Combinando</a:t>
            </a:r>
            <a:r>
              <a:rPr lang="en-US" sz="4000" b="1" dirty="0" smtClean="0">
                <a:solidFill>
                  <a:srgbClr val="800000"/>
                </a:solidFill>
                <a:latin typeface="Garamond"/>
                <a:ea typeface="MS PGothic" charset="0"/>
                <a:cs typeface="Garamond"/>
              </a:rPr>
              <a:t> </a:t>
            </a:r>
            <a:r>
              <a:rPr lang="en-US" sz="4000" b="1" dirty="0">
                <a:solidFill>
                  <a:srgbClr val="800000"/>
                </a:solidFill>
                <a:latin typeface="Garamond"/>
                <a:ea typeface="MS PGothic" charset="0"/>
                <a:cs typeface="Garamond"/>
              </a:rPr>
              <a:t>Variables</a:t>
            </a:r>
            <a:endParaRPr lang="en-US" b="1" dirty="0">
              <a:solidFill>
                <a:srgbClr val="800000"/>
              </a:solidFill>
              <a:latin typeface="Garamond"/>
              <a:ea typeface="MS PGothic" charset="0"/>
              <a:cs typeface="Garamond"/>
            </a:endParaRPr>
          </a:p>
        </p:txBody>
      </p:sp>
      <p:sp>
        <p:nvSpPr>
          <p:cNvPr id="13315" name="Rectangle 3"/>
          <p:cNvSpPr>
            <a:spLocks noGrp="1" noChangeArrowheads="1"/>
          </p:cNvSpPr>
          <p:nvPr>
            <p:ph type="body" idx="1"/>
          </p:nvPr>
        </p:nvSpPr>
        <p:spPr>
          <a:xfrm>
            <a:off x="685800" y="1219200"/>
            <a:ext cx="8278813" cy="4657725"/>
          </a:xfrm>
        </p:spPr>
        <p:txBody>
          <a:bodyPr/>
          <a:lstStyle/>
          <a:p>
            <a:pPr eaLnBrk="1" hangingPunct="1">
              <a:lnSpc>
                <a:spcPct val="90000"/>
              </a:lnSpc>
              <a:buFont typeface="Wingdings" charset="0"/>
              <a:buNone/>
            </a:pPr>
            <a:r>
              <a:rPr lang="es-ES" sz="2800" dirty="0" smtClean="0">
                <a:latin typeface="Garamond"/>
                <a:ea typeface="MS PGothic" charset="0"/>
                <a:cs typeface="Garamond"/>
              </a:rPr>
              <a:t>Agregación de Precios</a:t>
            </a:r>
            <a:endParaRPr lang="es-ES" dirty="0" smtClean="0">
              <a:latin typeface="Garamond"/>
              <a:ea typeface="MS PGothic" charset="0"/>
              <a:cs typeface="Garamond"/>
            </a:endParaRPr>
          </a:p>
          <a:p>
            <a:pPr eaLnBrk="1" hangingPunct="1">
              <a:lnSpc>
                <a:spcPct val="90000"/>
              </a:lnSpc>
              <a:buFont typeface="Wingdings" charset="0"/>
              <a:buNone/>
            </a:pPr>
            <a:r>
              <a:rPr lang="es-ES" dirty="0" smtClean="0">
                <a:latin typeface="Garamond"/>
                <a:ea typeface="MS PGothic" charset="0"/>
                <a:cs typeface="Garamond"/>
              </a:rPr>
              <a:t>	</a:t>
            </a:r>
            <a:r>
              <a:rPr lang="es-ES" sz="2800" dirty="0" smtClean="0">
                <a:latin typeface="Garamond"/>
                <a:ea typeface="MS PGothic" charset="0"/>
                <a:cs typeface="Garamond"/>
              </a:rPr>
              <a:t>Construya el nivel de gasto de cada persona</a:t>
            </a:r>
            <a:endParaRPr lang="es-ES" altLang="ja-JP" sz="2800" dirty="0" smtClean="0">
              <a:latin typeface="Garamond"/>
              <a:ea typeface="MS PGothic" charset="0"/>
              <a:cs typeface="Garamond"/>
            </a:endParaRPr>
          </a:p>
          <a:p>
            <a:pPr eaLnBrk="1" hangingPunct="1">
              <a:lnSpc>
                <a:spcPct val="90000"/>
              </a:lnSpc>
              <a:buFont typeface="Wingdings" charset="0"/>
              <a:buNone/>
            </a:pPr>
            <a:r>
              <a:rPr lang="es-ES" sz="2800" dirty="0" smtClean="0">
                <a:latin typeface="Garamond"/>
                <a:ea typeface="MS PGothic" charset="0"/>
                <a:cs typeface="Garamond"/>
              </a:rPr>
              <a:t>	</a:t>
            </a:r>
            <a:r>
              <a:rPr lang="es-ES" altLang="ja-JP" sz="2800" dirty="0" smtClean="0">
                <a:latin typeface="Garamond"/>
                <a:ea typeface="MS PGothic" charset="0"/>
                <a:cs typeface="Garamond"/>
              </a:rPr>
              <a:t>Definas líneas de pobreza y aplique un índice tradicional de pobreza</a:t>
            </a:r>
          </a:p>
          <a:p>
            <a:pPr eaLnBrk="1" hangingPunct="1">
              <a:lnSpc>
                <a:spcPct val="90000"/>
              </a:lnSpc>
              <a:buFont typeface="Wingdings" charset="0"/>
              <a:buNone/>
            </a:pPr>
            <a:r>
              <a:rPr lang="es-ES" sz="2800" dirty="0" smtClean="0">
                <a:latin typeface="Garamond"/>
                <a:ea typeface="MS PGothic" charset="0"/>
                <a:cs typeface="Garamond"/>
              </a:rPr>
              <a:t>Problemas</a:t>
            </a:r>
            <a:endParaRPr lang="es-ES" sz="2400" dirty="0" smtClean="0">
              <a:latin typeface="Garamond"/>
              <a:ea typeface="MS PGothic" charset="0"/>
              <a:cs typeface="Garamond"/>
            </a:endParaRPr>
          </a:p>
          <a:p>
            <a:pPr lvl="1" eaLnBrk="1" hangingPunct="1">
              <a:lnSpc>
                <a:spcPct val="90000"/>
              </a:lnSpc>
              <a:buFont typeface="Wingdings" charset="0"/>
              <a:buNone/>
            </a:pPr>
            <a:r>
              <a:rPr lang="es-ES" i="1" dirty="0" smtClean="0">
                <a:solidFill>
                  <a:srgbClr val="800000"/>
                </a:solidFill>
                <a:latin typeface="Garamond"/>
                <a:ea typeface="MS PGothic" charset="0"/>
                <a:cs typeface="Garamond"/>
              </a:rPr>
              <a:t>Se necesitan muchos supuestos</a:t>
            </a:r>
          </a:p>
          <a:p>
            <a:pPr lvl="1" eaLnBrk="1" hangingPunct="1">
              <a:lnSpc>
                <a:spcPct val="90000"/>
              </a:lnSpc>
              <a:buFont typeface="Wingdings" charset="0"/>
              <a:buNone/>
            </a:pPr>
            <a:r>
              <a:rPr lang="es-ES" i="1" dirty="0" smtClean="0">
                <a:solidFill>
                  <a:srgbClr val="800000"/>
                </a:solidFill>
                <a:latin typeface="Garamond"/>
                <a:ea typeface="MS PGothic" charset="0"/>
                <a:cs typeface="Garamond"/>
              </a:rPr>
              <a:t>Existen variables ordinales y variables referidas a necesidades que no se satisfacen en el mercado</a:t>
            </a:r>
          </a:p>
          <a:p>
            <a:pPr lvl="1" eaLnBrk="1" hangingPunct="1">
              <a:lnSpc>
                <a:spcPct val="90000"/>
              </a:lnSpc>
              <a:buFont typeface="Wingdings" charset="0"/>
              <a:buNone/>
            </a:pPr>
            <a:r>
              <a:rPr lang="es-ES" i="1" dirty="0" smtClean="0">
                <a:solidFill>
                  <a:srgbClr val="800000"/>
                </a:solidFill>
                <a:latin typeface="Garamond"/>
                <a:ea typeface="MS PGothic" charset="0"/>
                <a:cs typeface="Garamond"/>
              </a:rPr>
              <a:t>Relación con bienestar es tenue (local y unidireccional)</a:t>
            </a:r>
          </a:p>
          <a:p>
            <a:pPr lvl="1" eaLnBrk="1" hangingPunct="1">
              <a:lnSpc>
                <a:spcPct val="90000"/>
              </a:lnSpc>
              <a:buFont typeface="Wingdings" charset="0"/>
              <a:buNone/>
            </a:pPr>
            <a:r>
              <a:rPr lang="es-ES" sz="2400" dirty="0" smtClean="0">
                <a:solidFill>
                  <a:srgbClr val="7F7F7F"/>
                </a:solidFill>
                <a:latin typeface="Garamond"/>
                <a:ea typeface="MS PGothic" charset="0"/>
                <a:cs typeface="Garamond"/>
              </a:rPr>
              <a:t>Foster, </a:t>
            </a:r>
            <a:r>
              <a:rPr lang="es-ES" sz="2400" dirty="0" err="1" smtClean="0">
                <a:solidFill>
                  <a:srgbClr val="7F7F7F"/>
                </a:solidFill>
                <a:latin typeface="Garamond"/>
                <a:ea typeface="MS PGothic" charset="0"/>
                <a:cs typeface="Garamond"/>
              </a:rPr>
              <a:t>Majumdar</a:t>
            </a:r>
            <a:r>
              <a:rPr lang="es-ES" sz="2400" dirty="0" smtClean="0">
                <a:solidFill>
                  <a:srgbClr val="7F7F7F"/>
                </a:solidFill>
                <a:latin typeface="Garamond"/>
                <a:ea typeface="MS PGothic" charset="0"/>
                <a:cs typeface="Garamond"/>
              </a:rPr>
              <a:t>, Mitra (1990) </a:t>
            </a:r>
            <a:r>
              <a:rPr lang="es-ES" altLang="ja-JP" sz="2400" dirty="0" smtClean="0">
                <a:solidFill>
                  <a:srgbClr val="7F7F7F"/>
                </a:solidFill>
                <a:latin typeface="Garamond"/>
                <a:ea typeface="MS PGothic" charset="0"/>
                <a:cs typeface="Garamond"/>
              </a:rPr>
              <a:t>“</a:t>
            </a:r>
            <a:r>
              <a:rPr lang="es-ES" altLang="ja-JP" sz="2400" dirty="0" err="1" smtClean="0">
                <a:solidFill>
                  <a:srgbClr val="7F7F7F"/>
                </a:solidFill>
                <a:latin typeface="Garamond"/>
                <a:ea typeface="MS PGothic" charset="0"/>
                <a:cs typeface="Garamond"/>
              </a:rPr>
              <a:t>Inequality</a:t>
            </a:r>
            <a:r>
              <a:rPr lang="es-ES" altLang="ja-JP" sz="2400" dirty="0" smtClean="0">
                <a:solidFill>
                  <a:srgbClr val="7F7F7F"/>
                </a:solidFill>
                <a:latin typeface="Garamond"/>
                <a:ea typeface="MS PGothic" charset="0"/>
                <a:cs typeface="Garamond"/>
              </a:rPr>
              <a:t> and </a:t>
            </a:r>
            <a:r>
              <a:rPr lang="es-ES" altLang="ja-JP" sz="2400" dirty="0" err="1" smtClean="0">
                <a:solidFill>
                  <a:srgbClr val="7F7F7F"/>
                </a:solidFill>
                <a:latin typeface="Garamond"/>
                <a:ea typeface="MS PGothic" charset="0"/>
                <a:cs typeface="Garamond"/>
              </a:rPr>
              <a:t>Welfare</a:t>
            </a:r>
            <a:r>
              <a:rPr lang="es-ES" altLang="ja-JP" sz="2400" dirty="0" smtClean="0">
                <a:solidFill>
                  <a:srgbClr val="7F7F7F"/>
                </a:solidFill>
                <a:latin typeface="Garamond"/>
                <a:ea typeface="MS PGothic" charset="0"/>
                <a:cs typeface="Garamond"/>
              </a:rPr>
              <a:t> in  </a:t>
            </a:r>
            <a:r>
              <a:rPr lang="es-ES" altLang="ja-JP" sz="2400" dirty="0" err="1" smtClean="0">
                <a:solidFill>
                  <a:srgbClr val="7F7F7F"/>
                </a:solidFill>
                <a:latin typeface="Garamond"/>
                <a:ea typeface="MS PGothic" charset="0"/>
                <a:cs typeface="Garamond"/>
              </a:rPr>
              <a:t>Market</a:t>
            </a:r>
            <a:r>
              <a:rPr lang="es-ES" altLang="ja-JP" sz="2400" dirty="0" smtClean="0">
                <a:solidFill>
                  <a:srgbClr val="7F7F7F"/>
                </a:solidFill>
                <a:latin typeface="Garamond"/>
                <a:ea typeface="MS PGothic" charset="0"/>
                <a:cs typeface="Garamond"/>
              </a:rPr>
              <a:t> </a:t>
            </a:r>
            <a:r>
              <a:rPr lang="es-ES" altLang="ja-JP" sz="2400" dirty="0" err="1" smtClean="0">
                <a:solidFill>
                  <a:srgbClr val="7F7F7F"/>
                </a:solidFill>
                <a:latin typeface="Garamond"/>
                <a:ea typeface="MS PGothic" charset="0"/>
                <a:cs typeface="Garamond"/>
              </a:rPr>
              <a:t>Economies</a:t>
            </a:r>
            <a:r>
              <a:rPr lang="es-ES" altLang="ja-JP" sz="2400" dirty="0" smtClean="0">
                <a:solidFill>
                  <a:srgbClr val="7F7F7F"/>
                </a:solidFill>
                <a:latin typeface="Garamond"/>
                <a:ea typeface="MS PGothic" charset="0"/>
                <a:cs typeface="Garamond"/>
              </a:rPr>
              <a:t>”</a:t>
            </a:r>
            <a:r>
              <a:rPr lang="es-ES" altLang="ja-JP" sz="1800" i="1" dirty="0" smtClean="0">
                <a:solidFill>
                  <a:srgbClr val="7F7F7F"/>
                </a:solidFill>
                <a:latin typeface="Garamond"/>
                <a:ea typeface="MS PGothic" charset="0"/>
                <a:cs typeface="Garamond"/>
              </a:rPr>
              <a:t> </a:t>
            </a:r>
            <a:r>
              <a:rPr lang="es-ES" altLang="ja-JP" sz="2400" i="1" dirty="0" err="1" smtClean="0">
                <a:solidFill>
                  <a:srgbClr val="7F7F7F"/>
                </a:solidFill>
                <a:latin typeface="Garamond"/>
                <a:ea typeface="MS PGothic" charset="0"/>
                <a:cs typeface="Garamond"/>
              </a:rPr>
              <a:t>JPubE</a:t>
            </a:r>
            <a:r>
              <a:rPr lang="es-ES" altLang="ja-JP" sz="2400" i="1" dirty="0" smtClean="0">
                <a:solidFill>
                  <a:srgbClr val="7F7F7F"/>
                </a:solidFill>
                <a:latin typeface="Garamond"/>
                <a:ea typeface="MS PGothic" charset="0"/>
                <a:cs typeface="Garamond"/>
              </a:rPr>
              <a:t> </a:t>
            </a:r>
            <a:endParaRPr lang="es-ES" altLang="ja-JP" i="1" dirty="0">
              <a:solidFill>
                <a:srgbClr val="7F7F7F"/>
              </a:solidFill>
              <a:latin typeface="Garamond"/>
              <a:ea typeface="MS PGothic" charset="0"/>
              <a:cs typeface="Garamond"/>
            </a:endParaRPr>
          </a:p>
        </p:txBody>
      </p:sp>
    </p:spTree>
    <p:extLst>
      <p:ext uri="{BB962C8B-B14F-4D97-AF65-F5344CB8AC3E}">
        <p14:creationId xmlns:p14="http://schemas.microsoft.com/office/powerpoint/2010/main" val="4174133473"/>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152400"/>
            <a:ext cx="9220200" cy="1219200"/>
          </a:xfrm>
        </p:spPr>
        <p:txBody>
          <a:bodyPr/>
          <a:lstStyle/>
          <a:p>
            <a:pPr eaLnBrk="1" hangingPunct="1"/>
            <a:r>
              <a:rPr lang="en-US" sz="4000" b="1" dirty="0" err="1" smtClean="0">
                <a:solidFill>
                  <a:srgbClr val="800000"/>
                </a:solidFill>
                <a:latin typeface="Garamond"/>
                <a:ea typeface="MS PGothic" charset="0"/>
                <a:cs typeface="Garamond"/>
              </a:rPr>
              <a:t>Precauciones</a:t>
            </a:r>
            <a:endParaRPr lang="en-US" b="1" dirty="0">
              <a:solidFill>
                <a:srgbClr val="800000"/>
              </a:solidFill>
              <a:latin typeface="Garamond"/>
              <a:ea typeface="MS PGothic" charset="0"/>
              <a:cs typeface="Garamond"/>
            </a:endParaRPr>
          </a:p>
        </p:txBody>
      </p:sp>
      <p:sp>
        <p:nvSpPr>
          <p:cNvPr id="14339" name="Rectangle 3"/>
          <p:cNvSpPr>
            <a:spLocks noGrp="1" noChangeArrowheads="1"/>
          </p:cNvSpPr>
          <p:nvPr>
            <p:ph type="body" idx="1"/>
          </p:nvPr>
        </p:nvSpPr>
        <p:spPr>
          <a:xfrm>
            <a:off x="685800" y="1219200"/>
            <a:ext cx="7989888" cy="5162550"/>
          </a:xfrm>
        </p:spPr>
        <p:txBody>
          <a:bodyPr/>
          <a:lstStyle/>
          <a:p>
            <a:pPr eaLnBrk="1" hangingPunct="1">
              <a:lnSpc>
                <a:spcPct val="90000"/>
              </a:lnSpc>
              <a:buFont typeface="Wingdings" charset="0"/>
              <a:buNone/>
            </a:pPr>
            <a:r>
              <a:rPr lang="es-ES" sz="2400" b="1" dirty="0" smtClean="0">
                <a:solidFill>
                  <a:srgbClr val="800000"/>
                </a:solidFill>
                <a:latin typeface="Garamond"/>
                <a:ea typeface="MS PGothic" charset="0"/>
                <a:cs typeface="Garamond"/>
              </a:rPr>
              <a:t>Nota</a:t>
            </a:r>
          </a:p>
          <a:p>
            <a:pPr eaLnBrk="1" hangingPunct="1">
              <a:lnSpc>
                <a:spcPct val="90000"/>
              </a:lnSpc>
              <a:buFont typeface="Wingdings" charset="0"/>
              <a:buNone/>
            </a:pPr>
            <a:r>
              <a:rPr lang="es-ES" sz="2400" dirty="0" smtClean="0">
                <a:latin typeface="Garamond"/>
                <a:ea typeface="MS PGothic" charset="0"/>
                <a:cs typeface="Garamond"/>
              </a:rPr>
              <a:t>	</a:t>
            </a:r>
            <a:r>
              <a:rPr lang="es-ES" sz="2000" dirty="0" smtClean="0">
                <a:latin typeface="Garamond"/>
                <a:ea typeface="MS PGothic" charset="0"/>
                <a:cs typeface="Garamond"/>
              </a:rPr>
              <a:t>Incluso de existir un valor agregado, puede no ser el enfoque adecuado</a:t>
            </a:r>
          </a:p>
          <a:p>
            <a:pPr eaLnBrk="1" hangingPunct="1">
              <a:lnSpc>
                <a:spcPct val="90000"/>
              </a:lnSpc>
              <a:buFont typeface="Wingdings" charset="0"/>
              <a:buNone/>
            </a:pPr>
            <a:r>
              <a:rPr lang="es-ES" sz="2400" b="1" dirty="0" smtClean="0">
                <a:solidFill>
                  <a:srgbClr val="800000"/>
                </a:solidFill>
                <a:latin typeface="Garamond"/>
                <a:ea typeface="MS PGothic" charset="0"/>
                <a:cs typeface="Garamond"/>
              </a:rPr>
              <a:t>Idea</a:t>
            </a:r>
          </a:p>
          <a:p>
            <a:pPr lvl="1" eaLnBrk="1" hangingPunct="1">
              <a:lnSpc>
                <a:spcPct val="90000"/>
              </a:lnSpc>
              <a:buFont typeface="Wingdings" charset="0"/>
              <a:buNone/>
            </a:pPr>
            <a:r>
              <a:rPr lang="es-ES" sz="2000" dirty="0" smtClean="0">
                <a:latin typeface="Garamond"/>
                <a:ea typeface="MS PGothic" charset="0"/>
                <a:cs typeface="Garamond"/>
              </a:rPr>
              <a:t>El enfoque de los recursos agregados (método indirecto) se refiere a lo que </a:t>
            </a:r>
            <a:r>
              <a:rPr lang="es-ES" sz="2000" i="1" dirty="0" smtClean="0">
                <a:solidFill>
                  <a:srgbClr val="800000"/>
                </a:solidFill>
                <a:latin typeface="Garamond"/>
                <a:ea typeface="MS PGothic" charset="0"/>
                <a:cs typeface="Garamond"/>
              </a:rPr>
              <a:t>puede ser  - </a:t>
            </a:r>
            <a:r>
              <a:rPr lang="es-ES" sz="1800" dirty="0" smtClean="0">
                <a:latin typeface="Garamond"/>
                <a:ea typeface="MS PGothic" charset="0"/>
                <a:cs typeface="Garamond"/>
              </a:rPr>
              <a:t>Restricción Presupuestaria</a:t>
            </a:r>
          </a:p>
          <a:p>
            <a:pPr lvl="1" eaLnBrk="1" hangingPunct="1">
              <a:lnSpc>
                <a:spcPct val="90000"/>
              </a:lnSpc>
              <a:buFont typeface="Wingdings" charset="0"/>
              <a:buNone/>
            </a:pPr>
            <a:r>
              <a:rPr lang="es-ES" sz="2000" dirty="0" smtClean="0">
                <a:latin typeface="Garamond"/>
                <a:ea typeface="MS PGothic" charset="0"/>
                <a:cs typeface="Garamond"/>
              </a:rPr>
              <a:t>Pero esto no es garantía de lo que </a:t>
            </a:r>
            <a:r>
              <a:rPr lang="es-ES" sz="2000" i="1" dirty="0" smtClean="0">
                <a:solidFill>
                  <a:srgbClr val="800000"/>
                </a:solidFill>
                <a:latin typeface="Garamond"/>
                <a:ea typeface="MS PGothic" charset="0"/>
                <a:cs typeface="Garamond"/>
              </a:rPr>
              <a:t>es - </a:t>
            </a:r>
            <a:r>
              <a:rPr lang="es-ES" sz="1800" dirty="0" smtClean="0">
                <a:latin typeface="Garamond"/>
                <a:ea typeface="MS PGothic" charset="0"/>
                <a:cs typeface="Garamond"/>
              </a:rPr>
              <a:t>La canasta de bienes que efectivamente se compra</a:t>
            </a:r>
          </a:p>
          <a:p>
            <a:pPr lvl="1" eaLnBrk="1" hangingPunct="1">
              <a:lnSpc>
                <a:spcPct val="90000"/>
              </a:lnSpc>
              <a:buFont typeface="Wingdings" charset="0"/>
              <a:buNone/>
            </a:pPr>
            <a:r>
              <a:rPr lang="es-ES" sz="2000" dirty="0" smtClean="0">
                <a:latin typeface="Garamond"/>
                <a:ea typeface="MS PGothic" charset="0"/>
                <a:cs typeface="Garamond"/>
              </a:rPr>
              <a:t>Por ejemplo</a:t>
            </a:r>
          </a:p>
          <a:p>
            <a:pPr lvl="1" eaLnBrk="1" hangingPunct="1">
              <a:lnSpc>
                <a:spcPct val="90000"/>
              </a:lnSpc>
              <a:buFont typeface="Wingdings" charset="0"/>
              <a:buNone/>
            </a:pPr>
            <a:r>
              <a:rPr lang="es-ES" sz="1800" dirty="0" smtClean="0">
                <a:latin typeface="Garamond"/>
                <a:ea typeface="MS PGothic" charset="0"/>
                <a:cs typeface="Garamond"/>
              </a:rPr>
              <a:t>	Pobreza (medida mediante el consumo) está cayendo rápidamente en India. Aun, 45% de los niños están malnutridos</a:t>
            </a:r>
          </a:p>
          <a:p>
            <a:pPr eaLnBrk="1" hangingPunct="1">
              <a:lnSpc>
                <a:spcPct val="90000"/>
              </a:lnSpc>
              <a:buFont typeface="Wingdings" charset="0"/>
              <a:buNone/>
            </a:pPr>
            <a:r>
              <a:rPr lang="es-ES" sz="2400" b="1" dirty="0" smtClean="0">
                <a:solidFill>
                  <a:srgbClr val="800000"/>
                </a:solidFill>
                <a:latin typeface="Garamond"/>
                <a:ea typeface="MS PGothic" charset="0"/>
                <a:cs typeface="Garamond"/>
              </a:rPr>
              <a:t>Problema</a:t>
            </a:r>
          </a:p>
          <a:p>
            <a:pPr eaLnBrk="1" hangingPunct="1">
              <a:lnSpc>
                <a:spcPct val="90000"/>
              </a:lnSpc>
              <a:buFont typeface="Wingdings" charset="0"/>
              <a:buNone/>
            </a:pPr>
            <a:r>
              <a:rPr lang="es-ES" sz="2000" dirty="0" smtClean="0">
                <a:latin typeface="Garamond"/>
                <a:ea typeface="MS PGothic" charset="0"/>
                <a:cs typeface="Garamond"/>
              </a:rPr>
              <a:t>	La agregación puede OCULTAR información relevante para las políticas publicas que no puede ser recuperada.</a:t>
            </a:r>
            <a:endParaRPr lang="es-ES" sz="2400" dirty="0" smtClean="0">
              <a:latin typeface="Garamond"/>
              <a:ea typeface="MS PGothic" charset="0"/>
              <a:cs typeface="Garamond"/>
            </a:endParaRPr>
          </a:p>
          <a:p>
            <a:pPr eaLnBrk="1" hangingPunct="1">
              <a:lnSpc>
                <a:spcPct val="90000"/>
              </a:lnSpc>
              <a:buFont typeface="Wingdings" charset="0"/>
              <a:buNone/>
            </a:pPr>
            <a:endParaRPr lang="es-ES" sz="2000" dirty="0" smtClean="0">
              <a:latin typeface="Garamond"/>
              <a:ea typeface="MS PGothic" charset="0"/>
              <a:cs typeface="Garamond"/>
            </a:endParaRPr>
          </a:p>
          <a:p>
            <a:pPr lvl="1" eaLnBrk="1" hangingPunct="1">
              <a:lnSpc>
                <a:spcPct val="90000"/>
              </a:lnSpc>
              <a:buFontTx/>
              <a:buNone/>
            </a:pPr>
            <a:r>
              <a:rPr lang="es-ES" sz="1600" dirty="0" smtClean="0">
                <a:latin typeface="Garamond"/>
                <a:ea typeface="MS PGothic" charset="0"/>
                <a:cs typeface="Garamond"/>
              </a:rPr>
              <a:t>	</a:t>
            </a:r>
            <a:endParaRPr lang="es-ES" sz="1800" dirty="0">
              <a:latin typeface="Garamond"/>
              <a:ea typeface="MS PGothic" charset="0"/>
              <a:cs typeface="Garamond"/>
            </a:endParaRPr>
          </a:p>
        </p:txBody>
      </p:sp>
    </p:spTree>
    <p:extLst>
      <p:ext uri="{BB962C8B-B14F-4D97-AF65-F5344CB8AC3E}">
        <p14:creationId xmlns:p14="http://schemas.microsoft.com/office/powerpoint/2010/main" val="2019579035"/>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60648"/>
            <a:ext cx="8839200" cy="1219200"/>
          </a:xfrm>
        </p:spPr>
        <p:txBody>
          <a:bodyPr/>
          <a:lstStyle/>
          <a:p>
            <a:pPr eaLnBrk="1" hangingPunct="1"/>
            <a:r>
              <a:rPr lang="en-US" sz="4000" b="1" dirty="0" err="1" smtClean="0">
                <a:solidFill>
                  <a:srgbClr val="800000"/>
                </a:solidFill>
                <a:latin typeface="Garamond"/>
                <a:ea typeface="MS PGothic" charset="0"/>
                <a:cs typeface="Garamond"/>
              </a:rPr>
              <a:t>Pobreza</a:t>
            </a:r>
            <a:r>
              <a:rPr lang="en-US" sz="4000" b="1" dirty="0" smtClean="0">
                <a:solidFill>
                  <a:srgbClr val="800000"/>
                </a:solidFill>
                <a:latin typeface="Garamond"/>
                <a:ea typeface="MS PGothic" charset="0"/>
                <a:cs typeface="Garamond"/>
              </a:rPr>
              <a:t> Multidimensional</a:t>
            </a:r>
            <a:endParaRPr lang="en-US" b="1" dirty="0">
              <a:solidFill>
                <a:srgbClr val="800000"/>
              </a:solidFill>
              <a:latin typeface="Garamond"/>
              <a:ea typeface="MS PGothic" charset="0"/>
              <a:cs typeface="Garamond"/>
            </a:endParaRPr>
          </a:p>
        </p:txBody>
      </p:sp>
      <p:sp>
        <p:nvSpPr>
          <p:cNvPr id="15363" name="Rectangle 3"/>
          <p:cNvSpPr>
            <a:spLocks noGrp="1" noChangeArrowheads="1"/>
          </p:cNvSpPr>
          <p:nvPr>
            <p:ph type="body" idx="1"/>
          </p:nvPr>
        </p:nvSpPr>
        <p:spPr>
          <a:xfrm>
            <a:off x="685800" y="1600200"/>
            <a:ext cx="8458200" cy="5257800"/>
          </a:xfrm>
        </p:spPr>
        <p:txBody>
          <a:bodyPr/>
          <a:lstStyle/>
          <a:p>
            <a:pPr eaLnBrk="1" hangingPunct="1"/>
            <a:r>
              <a:rPr lang="es-ES_tradnl" b="1" dirty="0">
                <a:latin typeface="Garamond"/>
                <a:ea typeface="ＭＳ Ｐゴシック" pitchFamily="34" charset="-128"/>
                <a:cs typeface="Garamond"/>
              </a:rPr>
              <a:t>Suponga muchas variables o dimensiones</a:t>
            </a:r>
          </a:p>
          <a:p>
            <a:pPr lvl="1" eaLnBrk="1" hangingPunct="1"/>
            <a:r>
              <a:rPr lang="es-ES_tradnl" b="1" dirty="0">
                <a:latin typeface="Garamond"/>
                <a:ea typeface="ＭＳ Ｐゴシック" pitchFamily="34" charset="-128"/>
                <a:cs typeface="Garamond"/>
              </a:rPr>
              <a:t>Pregunta: Como evaluar pobreza?</a:t>
            </a:r>
          </a:p>
          <a:p>
            <a:pPr eaLnBrk="1" hangingPunct="1"/>
            <a:r>
              <a:rPr lang="es-ES_tradnl" dirty="0">
                <a:latin typeface="Garamond"/>
                <a:ea typeface="ＭＳ Ｐゴシック" pitchFamily="34" charset="-128"/>
                <a:cs typeface="Garamond"/>
              </a:rPr>
              <a:t>Respuesta </a:t>
            </a:r>
            <a:r>
              <a:rPr lang="es-ES_tradnl" dirty="0" smtClean="0">
                <a:latin typeface="Garamond"/>
                <a:ea typeface="ＭＳ Ｐゴシック" pitchFamily="34" charset="-128"/>
                <a:cs typeface="Garamond"/>
              </a:rPr>
              <a:t>2: </a:t>
            </a:r>
            <a:r>
              <a:rPr lang="es-ES_tradnl" dirty="0">
                <a:latin typeface="Garamond"/>
                <a:ea typeface="ＭＳ Ｐゴシック" pitchFamily="34" charset="-128"/>
                <a:cs typeface="Garamond"/>
              </a:rPr>
              <a:t>Si las </a:t>
            </a:r>
            <a:r>
              <a:rPr lang="es-ES_tradnl" dirty="0" smtClean="0">
                <a:latin typeface="Garamond"/>
                <a:ea typeface="ＭＳ Ｐゴシック" pitchFamily="34" charset="-128"/>
                <a:cs typeface="Garamond"/>
              </a:rPr>
              <a:t>variables no </a:t>
            </a:r>
            <a:r>
              <a:rPr lang="es-ES_tradnl" dirty="0">
                <a:latin typeface="Garamond"/>
                <a:ea typeface="ＭＳ Ｐゴシック" pitchFamily="34" charset="-128"/>
                <a:cs typeface="Garamond"/>
              </a:rPr>
              <a:t>pueden ser significativamente combinadas in un indicador general o variable de logo, </a:t>
            </a:r>
            <a:r>
              <a:rPr lang="es-ES_tradnl" b="1" i="1" dirty="0" smtClean="0">
                <a:solidFill>
                  <a:srgbClr val="800000"/>
                </a:solidFill>
                <a:latin typeface="Garamond"/>
                <a:ea typeface="ＭＳ Ｐゴシック" pitchFamily="34" charset="-128"/>
                <a:cs typeface="Garamond"/>
              </a:rPr>
              <a:t>nuevos métodos deben </a:t>
            </a:r>
            <a:r>
              <a:rPr lang="es-ES_tradnl" b="1" i="1" dirty="0">
                <a:solidFill>
                  <a:srgbClr val="800000"/>
                </a:solidFill>
                <a:latin typeface="Garamond"/>
                <a:ea typeface="ＭＳ Ｐゴシック" pitchFamily="34" charset="-128"/>
                <a:cs typeface="Garamond"/>
              </a:rPr>
              <a:t>ser usados</a:t>
            </a:r>
          </a:p>
        </p:txBody>
      </p:sp>
    </p:spTree>
    <p:extLst>
      <p:ext uri="{BB962C8B-B14F-4D97-AF65-F5344CB8AC3E}">
        <p14:creationId xmlns:p14="http://schemas.microsoft.com/office/powerpoint/2010/main" val="2603108413"/>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152400"/>
            <a:ext cx="9220200" cy="1219200"/>
          </a:xfrm>
        </p:spPr>
        <p:txBody>
          <a:bodyPr/>
          <a:lstStyle/>
          <a:p>
            <a:pPr eaLnBrk="1" hangingPunct="1"/>
            <a:r>
              <a:rPr lang="en-US" sz="4000" b="1" dirty="0" err="1" smtClean="0">
                <a:solidFill>
                  <a:srgbClr val="800000"/>
                </a:solidFill>
                <a:latin typeface="Garamond"/>
                <a:ea typeface="MS PGothic" charset="0"/>
                <a:cs typeface="Garamond"/>
              </a:rPr>
              <a:t>Pobreza</a:t>
            </a:r>
            <a:r>
              <a:rPr lang="en-US" sz="4000" b="1" dirty="0" smtClean="0">
                <a:solidFill>
                  <a:srgbClr val="800000"/>
                </a:solidFill>
                <a:latin typeface="Garamond"/>
                <a:ea typeface="MS PGothic" charset="0"/>
                <a:cs typeface="Garamond"/>
              </a:rPr>
              <a:t> Multidimensional</a:t>
            </a:r>
            <a:endParaRPr lang="en-US" b="1" dirty="0">
              <a:solidFill>
                <a:srgbClr val="800000"/>
              </a:solidFill>
              <a:latin typeface="Garamond"/>
              <a:ea typeface="MS PGothic" charset="0"/>
              <a:cs typeface="Garamond"/>
            </a:endParaRPr>
          </a:p>
        </p:txBody>
      </p:sp>
      <p:sp>
        <p:nvSpPr>
          <p:cNvPr id="16387" name="Rectangle 3"/>
          <p:cNvSpPr>
            <a:spLocks noGrp="1" noChangeArrowheads="1"/>
          </p:cNvSpPr>
          <p:nvPr>
            <p:ph type="body" idx="1"/>
          </p:nvPr>
        </p:nvSpPr>
        <p:spPr>
          <a:xfrm>
            <a:off x="685800" y="1219200"/>
            <a:ext cx="8134350" cy="5378450"/>
          </a:xfrm>
        </p:spPr>
        <p:txBody>
          <a:bodyPr/>
          <a:lstStyle/>
          <a:p>
            <a:pPr eaLnBrk="1" hangingPunct="1">
              <a:lnSpc>
                <a:spcPct val="90000"/>
              </a:lnSpc>
              <a:buFont typeface="Wingdings" charset="0"/>
              <a:buNone/>
            </a:pPr>
            <a:r>
              <a:rPr lang="es-ES" sz="2600" dirty="0" smtClean="0">
                <a:latin typeface="Garamond"/>
                <a:ea typeface="MS PGothic" charset="0"/>
                <a:cs typeface="Garamond"/>
              </a:rPr>
              <a:t>Algunas personas exploran mucho para evadir estos hechos:</a:t>
            </a:r>
          </a:p>
          <a:p>
            <a:pPr eaLnBrk="1" hangingPunct="1">
              <a:lnSpc>
                <a:spcPct val="90000"/>
              </a:lnSpc>
              <a:buFont typeface="Wingdings" charset="0"/>
              <a:buNone/>
            </a:pPr>
            <a:r>
              <a:rPr lang="es-ES" sz="2600" b="1" i="1" dirty="0" smtClean="0">
                <a:solidFill>
                  <a:srgbClr val="800000"/>
                </a:solidFill>
                <a:latin typeface="Garamond"/>
                <a:ea typeface="MS PGothic" charset="0"/>
                <a:cs typeface="Garamond"/>
              </a:rPr>
              <a:t>Enfoque de los cegados (</a:t>
            </a:r>
            <a:r>
              <a:rPr lang="es-ES" sz="2600" b="1" i="1" dirty="0" err="1" smtClean="0">
                <a:solidFill>
                  <a:srgbClr val="800000"/>
                </a:solidFill>
                <a:latin typeface="Garamond"/>
                <a:ea typeface="MS PGothic" charset="0"/>
                <a:cs typeface="Garamond"/>
              </a:rPr>
              <a:t>Blinders</a:t>
            </a:r>
            <a:r>
              <a:rPr lang="es-ES" sz="2600" b="1" i="1" dirty="0" smtClean="0">
                <a:solidFill>
                  <a:srgbClr val="800000"/>
                </a:solidFill>
                <a:latin typeface="Garamond"/>
                <a:ea typeface="MS PGothic" charset="0"/>
                <a:cs typeface="Garamond"/>
              </a:rPr>
              <a:t> </a:t>
            </a:r>
            <a:r>
              <a:rPr lang="es-ES" sz="2600" b="1" i="1" dirty="0" err="1" smtClean="0">
                <a:solidFill>
                  <a:srgbClr val="800000"/>
                </a:solidFill>
                <a:latin typeface="Garamond"/>
                <a:ea typeface="MS PGothic" charset="0"/>
                <a:cs typeface="Garamond"/>
              </a:rPr>
              <a:t>approach</a:t>
            </a:r>
            <a:r>
              <a:rPr lang="es-ES" sz="2600" b="1" i="1" dirty="0" smtClean="0">
                <a:solidFill>
                  <a:srgbClr val="800000"/>
                </a:solidFill>
                <a:latin typeface="Garamond"/>
                <a:ea typeface="MS PGothic" charset="0"/>
                <a:cs typeface="Garamond"/>
              </a:rPr>
              <a:t>) </a:t>
            </a:r>
          </a:p>
          <a:p>
            <a:pPr eaLnBrk="1" hangingPunct="1">
              <a:lnSpc>
                <a:spcPct val="90000"/>
              </a:lnSpc>
              <a:buFont typeface="Wingdings" charset="0"/>
              <a:buNone/>
            </a:pPr>
            <a:r>
              <a:rPr lang="es-ES" sz="2600" dirty="0" smtClean="0">
                <a:latin typeface="Garamond"/>
                <a:ea typeface="MS PGothic" charset="0"/>
                <a:cs typeface="Garamond"/>
              </a:rPr>
              <a:t>	Considerar solo un subgrupo de </a:t>
            </a:r>
            <a:r>
              <a:rPr lang="es-ES" sz="2600" dirty="0" err="1" smtClean="0">
                <a:latin typeface="Garamond"/>
                <a:ea typeface="MS PGothic" charset="0"/>
                <a:cs typeface="Garamond"/>
              </a:rPr>
              <a:t>areas</a:t>
            </a:r>
            <a:r>
              <a:rPr lang="es-ES" sz="2600" dirty="0" smtClean="0">
                <a:latin typeface="Garamond"/>
                <a:ea typeface="MS PGothic" charset="0"/>
                <a:cs typeface="Garamond"/>
              </a:rPr>
              <a:t> que pueden ser agregados y usar los </a:t>
            </a:r>
            <a:r>
              <a:rPr lang="es-ES" sz="2600" dirty="0" err="1" smtClean="0">
                <a:latin typeface="Garamond"/>
                <a:ea typeface="MS PGothic" charset="0"/>
                <a:cs typeface="Garamond"/>
              </a:rPr>
              <a:t>metodos</a:t>
            </a:r>
            <a:r>
              <a:rPr lang="es-ES" sz="2600" dirty="0" smtClean="0">
                <a:latin typeface="Garamond"/>
                <a:ea typeface="MS PGothic" charset="0"/>
                <a:cs typeface="Garamond"/>
              </a:rPr>
              <a:t> tradicionales</a:t>
            </a:r>
          </a:p>
          <a:p>
            <a:pPr eaLnBrk="1" hangingPunct="1">
              <a:lnSpc>
                <a:spcPct val="90000"/>
              </a:lnSpc>
              <a:buFont typeface="Wingdings" charset="0"/>
              <a:buNone/>
            </a:pPr>
            <a:r>
              <a:rPr lang="es-ES" sz="2600" dirty="0" smtClean="0">
                <a:latin typeface="Garamond"/>
                <a:ea typeface="MS PGothic" charset="0"/>
                <a:cs typeface="Garamond"/>
              </a:rPr>
              <a:t>	Algunas dimensiones claves son ignoradas </a:t>
            </a:r>
            <a:r>
              <a:rPr lang="es-ES" sz="1800" i="1" dirty="0" smtClean="0">
                <a:solidFill>
                  <a:srgbClr val="7F7F7F"/>
                </a:solidFill>
                <a:latin typeface="Garamond"/>
                <a:ea typeface="MS PGothic" charset="0"/>
                <a:cs typeface="Garamond"/>
              </a:rPr>
              <a:t>OPHI </a:t>
            </a:r>
            <a:r>
              <a:rPr lang="es-ES" sz="1800" i="1" dirty="0" err="1" smtClean="0">
                <a:solidFill>
                  <a:srgbClr val="7F7F7F"/>
                </a:solidFill>
                <a:latin typeface="Garamond"/>
                <a:ea typeface="MS PGothic" charset="0"/>
                <a:cs typeface="Garamond"/>
              </a:rPr>
              <a:t>Missing</a:t>
            </a:r>
            <a:r>
              <a:rPr lang="es-ES" sz="1800" i="1" dirty="0" smtClean="0">
                <a:solidFill>
                  <a:srgbClr val="7F7F7F"/>
                </a:solidFill>
                <a:latin typeface="Garamond"/>
                <a:ea typeface="MS PGothic" charset="0"/>
                <a:cs typeface="Garamond"/>
              </a:rPr>
              <a:t> Dimensiones</a:t>
            </a:r>
            <a:endParaRPr lang="es-ES" sz="1800" i="1" dirty="0" smtClean="0">
              <a:latin typeface="Garamond"/>
              <a:ea typeface="MS PGothic" charset="0"/>
              <a:cs typeface="Garamond"/>
            </a:endParaRPr>
          </a:p>
          <a:p>
            <a:pPr eaLnBrk="1" hangingPunct="1">
              <a:lnSpc>
                <a:spcPct val="90000"/>
              </a:lnSpc>
              <a:buFont typeface="Wingdings" charset="0"/>
              <a:buNone/>
            </a:pPr>
            <a:r>
              <a:rPr lang="es-ES" sz="2600" b="1" i="1" dirty="0" smtClean="0">
                <a:solidFill>
                  <a:srgbClr val="800000"/>
                </a:solidFill>
                <a:latin typeface="Garamond"/>
                <a:ea typeface="MS PGothic" charset="0"/>
                <a:cs typeface="Garamond"/>
              </a:rPr>
              <a:t>Enfoque de los </a:t>
            </a:r>
            <a:r>
              <a:rPr lang="es-ES" sz="2600" b="1" i="1" dirty="0" err="1" smtClean="0">
                <a:solidFill>
                  <a:srgbClr val="800000"/>
                </a:solidFill>
                <a:latin typeface="Garamond"/>
                <a:ea typeface="MS PGothic" charset="0"/>
                <a:cs typeface="Garamond"/>
              </a:rPr>
              <a:t>Metodos</a:t>
            </a:r>
            <a:r>
              <a:rPr lang="es-ES" sz="2600" b="1" i="1" dirty="0" smtClean="0">
                <a:solidFill>
                  <a:srgbClr val="800000"/>
                </a:solidFill>
                <a:latin typeface="Garamond"/>
                <a:ea typeface="MS PGothic" charset="0"/>
                <a:cs typeface="Garamond"/>
              </a:rPr>
              <a:t> Marginales</a:t>
            </a:r>
          </a:p>
          <a:p>
            <a:pPr eaLnBrk="1" hangingPunct="1">
              <a:lnSpc>
                <a:spcPct val="90000"/>
              </a:lnSpc>
              <a:buFont typeface="Wingdings" charset="0"/>
              <a:buNone/>
            </a:pPr>
            <a:r>
              <a:rPr lang="es-ES" sz="2600" dirty="0" smtClean="0">
                <a:solidFill>
                  <a:srgbClr val="FF0000"/>
                </a:solidFill>
                <a:latin typeface="Garamond"/>
                <a:ea typeface="MS PGothic" charset="0"/>
                <a:cs typeface="Garamond"/>
              </a:rPr>
              <a:t>	</a:t>
            </a:r>
            <a:r>
              <a:rPr lang="es-ES" sz="2600" dirty="0" smtClean="0">
                <a:latin typeface="Garamond"/>
                <a:ea typeface="MS PGothic" charset="0"/>
                <a:cs typeface="Garamond"/>
              </a:rPr>
              <a:t>Aplicar los métodos tradicionales separadamente a cada variable.</a:t>
            </a:r>
          </a:p>
          <a:p>
            <a:pPr eaLnBrk="1" hangingPunct="1">
              <a:lnSpc>
                <a:spcPct val="90000"/>
              </a:lnSpc>
              <a:buFont typeface="Wingdings" charset="0"/>
              <a:buNone/>
            </a:pPr>
            <a:r>
              <a:rPr lang="es-ES" sz="2600" dirty="0" smtClean="0">
                <a:latin typeface="Garamond"/>
                <a:ea typeface="MS PGothic" charset="0"/>
                <a:cs typeface="Garamond"/>
              </a:rPr>
              <a:t>	Ignora la distribución conjunta </a:t>
            </a:r>
          </a:p>
          <a:p>
            <a:pPr eaLnBrk="1" hangingPunct="1">
              <a:lnSpc>
                <a:spcPct val="90000"/>
              </a:lnSpc>
              <a:buFont typeface="Wingdings" charset="0"/>
              <a:buNone/>
            </a:pPr>
            <a:r>
              <a:rPr lang="es-ES" sz="2600" dirty="0" smtClean="0">
                <a:latin typeface="Garamond"/>
                <a:ea typeface="MS PGothic" charset="0"/>
                <a:cs typeface="Garamond"/>
              </a:rPr>
              <a:t>	Donde se fue la identificación? </a:t>
            </a:r>
            <a:r>
              <a:rPr lang="es-ES" sz="1800" i="1" dirty="0" smtClean="0">
                <a:solidFill>
                  <a:srgbClr val="7F7F7F"/>
                </a:solidFill>
                <a:latin typeface="Garamond"/>
                <a:ea typeface="MS PGothic" charset="0"/>
                <a:cs typeface="Garamond"/>
              </a:rPr>
              <a:t>Alkire, Foster, Santos (2011) JEI</a:t>
            </a:r>
            <a:endParaRPr lang="es-ES" sz="2600" i="1" dirty="0" smtClean="0">
              <a:solidFill>
                <a:srgbClr val="7F7F7F"/>
              </a:solidFill>
              <a:latin typeface="Garamond"/>
              <a:ea typeface="MS PGothic" charset="0"/>
              <a:cs typeface="Garamond"/>
            </a:endParaRPr>
          </a:p>
          <a:p>
            <a:pPr eaLnBrk="1" hangingPunct="1">
              <a:lnSpc>
                <a:spcPct val="90000"/>
              </a:lnSpc>
              <a:buFont typeface="Wingdings" charset="0"/>
              <a:buNone/>
            </a:pPr>
            <a:endParaRPr lang="es-ES" sz="2600" dirty="0" smtClean="0">
              <a:latin typeface="Garamond"/>
              <a:ea typeface="MS PGothic" charset="0"/>
              <a:cs typeface="Garamond"/>
            </a:endParaRPr>
          </a:p>
          <a:p>
            <a:pPr lvl="1" eaLnBrk="1" hangingPunct="1">
              <a:lnSpc>
                <a:spcPct val="90000"/>
              </a:lnSpc>
              <a:buFontTx/>
              <a:buNone/>
            </a:pPr>
            <a:r>
              <a:rPr lang="es-ES" sz="2600" dirty="0" smtClean="0">
                <a:latin typeface="Garamond"/>
                <a:ea typeface="MS PGothic" charset="0"/>
                <a:cs typeface="Garamond"/>
              </a:rPr>
              <a:t>	</a:t>
            </a:r>
            <a:endParaRPr lang="es-ES" sz="2600" dirty="0">
              <a:latin typeface="Garamond"/>
              <a:ea typeface="MS PGothic" charset="0"/>
              <a:cs typeface="Garamond"/>
            </a:endParaRPr>
          </a:p>
        </p:txBody>
      </p:sp>
    </p:spTree>
    <p:extLst>
      <p:ext uri="{BB962C8B-B14F-4D97-AF65-F5344CB8AC3E}">
        <p14:creationId xmlns:p14="http://schemas.microsoft.com/office/powerpoint/2010/main" val="3542140366"/>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0308" y="260648"/>
            <a:ext cx="9144000" cy="908720"/>
          </a:xfrm>
        </p:spPr>
        <p:txBody>
          <a:bodyPr/>
          <a:lstStyle/>
          <a:p>
            <a:r>
              <a:rPr lang="en-US" sz="4000" dirty="0" err="1">
                <a:solidFill>
                  <a:srgbClr val="800000"/>
                </a:solidFill>
                <a:latin typeface="Garamond"/>
                <a:ea typeface="MS PGothic" charset="0"/>
                <a:cs typeface="Garamond"/>
              </a:rPr>
              <a:t>Pattanaik</a:t>
            </a:r>
            <a:r>
              <a:rPr lang="en-US" sz="4000" dirty="0">
                <a:solidFill>
                  <a:srgbClr val="800000"/>
                </a:solidFill>
                <a:latin typeface="Garamond"/>
                <a:ea typeface="MS PGothic" charset="0"/>
                <a:cs typeface="Garamond"/>
              </a:rPr>
              <a:t> </a:t>
            </a:r>
            <a:r>
              <a:rPr lang="en-US" sz="4000" dirty="0" smtClean="0">
                <a:solidFill>
                  <a:srgbClr val="800000"/>
                </a:solidFill>
                <a:latin typeface="Garamond"/>
                <a:ea typeface="MS PGothic" charset="0"/>
                <a:cs typeface="Garamond"/>
              </a:rPr>
              <a:t>y </a:t>
            </a:r>
            <a:r>
              <a:rPr lang="en-US" sz="4000" dirty="0" err="1" smtClean="0">
                <a:solidFill>
                  <a:srgbClr val="800000"/>
                </a:solidFill>
                <a:latin typeface="Garamond"/>
                <a:ea typeface="MS PGothic" charset="0"/>
                <a:cs typeface="Garamond"/>
              </a:rPr>
              <a:t>Xu</a:t>
            </a:r>
            <a:r>
              <a:rPr lang="en-US" sz="4000" dirty="0" smtClean="0">
                <a:solidFill>
                  <a:srgbClr val="800000"/>
                </a:solidFill>
                <a:latin typeface="Garamond"/>
                <a:ea typeface="MS PGothic" charset="0"/>
                <a:cs typeface="Garamond"/>
              </a:rPr>
              <a:t> </a:t>
            </a:r>
            <a:r>
              <a:rPr lang="en-US" sz="4000" dirty="0">
                <a:solidFill>
                  <a:srgbClr val="800000"/>
                </a:solidFill>
                <a:latin typeface="Garamond"/>
                <a:ea typeface="MS PGothic" charset="0"/>
                <a:cs typeface="Garamond"/>
              </a:rPr>
              <a:t>1990 </a:t>
            </a:r>
            <a:r>
              <a:rPr lang="en-US" sz="4000" dirty="0" smtClean="0">
                <a:solidFill>
                  <a:srgbClr val="800000"/>
                </a:solidFill>
                <a:latin typeface="Garamond"/>
                <a:ea typeface="MS PGothic" charset="0"/>
                <a:cs typeface="Garamond"/>
              </a:rPr>
              <a:t>y </a:t>
            </a:r>
            <a:r>
              <a:rPr lang="en-US" sz="4000" i="1" dirty="0" smtClean="0">
                <a:solidFill>
                  <a:srgbClr val="800000"/>
                </a:solidFill>
                <a:latin typeface="Garamond"/>
                <a:ea typeface="MS PGothic" charset="0"/>
                <a:cs typeface="Garamond"/>
              </a:rPr>
              <a:t>M</a:t>
            </a:r>
            <a:r>
              <a:rPr lang="en-US" sz="4000" i="1" baseline="-25000" dirty="0" smtClean="0">
                <a:solidFill>
                  <a:srgbClr val="800000"/>
                </a:solidFill>
                <a:latin typeface="Garamond"/>
                <a:ea typeface="MS PGothic" charset="0"/>
                <a:cs typeface="Garamond"/>
              </a:rPr>
              <a:t>0</a:t>
            </a:r>
            <a:endParaRPr lang="en-US" sz="4000" i="1" dirty="0">
              <a:solidFill>
                <a:srgbClr val="800000"/>
              </a:solidFill>
              <a:latin typeface="Garamond"/>
              <a:ea typeface="MS PGothic" charset="0"/>
              <a:cs typeface="Garamond"/>
            </a:endParaRPr>
          </a:p>
        </p:txBody>
      </p:sp>
      <p:sp>
        <p:nvSpPr>
          <p:cNvPr id="58371" name="Rectangle 3"/>
          <p:cNvSpPr>
            <a:spLocks noGrp="1" noChangeArrowheads="1"/>
          </p:cNvSpPr>
          <p:nvPr>
            <p:ph type="body" idx="1"/>
          </p:nvPr>
        </p:nvSpPr>
        <p:spPr>
          <a:xfrm>
            <a:off x="250825" y="1219200"/>
            <a:ext cx="8353425" cy="5162550"/>
          </a:xfrm>
        </p:spPr>
        <p:txBody>
          <a:bodyPr/>
          <a:lstStyle/>
          <a:p>
            <a:r>
              <a:rPr lang="es-ES" sz="2700" dirty="0" smtClean="0">
                <a:latin typeface="Garamond"/>
                <a:ea typeface="MS PGothic" charset="0"/>
                <a:cs typeface="Garamond"/>
                <a:sym typeface="Symbol" charset="0"/>
              </a:rPr>
              <a:t>Libertad = el numero de elementos en un set.</a:t>
            </a:r>
          </a:p>
          <a:p>
            <a:r>
              <a:rPr lang="es-ES" sz="2700" dirty="0" smtClean="0">
                <a:latin typeface="Garamond"/>
                <a:ea typeface="MS PGothic" charset="0"/>
                <a:cs typeface="Garamond"/>
                <a:sym typeface="Symbol" charset="0"/>
              </a:rPr>
              <a:t>Pero no considera el </a:t>
            </a:r>
            <a:r>
              <a:rPr lang="es-ES" sz="2700" dirty="0">
                <a:latin typeface="Garamond"/>
                <a:ea typeface="MS PGothic" charset="0"/>
                <a:cs typeface="Garamond"/>
                <a:sym typeface="Symbol" charset="0"/>
              </a:rPr>
              <a:t>v</a:t>
            </a:r>
            <a:r>
              <a:rPr lang="es-ES" sz="2700" dirty="0" smtClean="0">
                <a:latin typeface="Garamond"/>
                <a:ea typeface="MS PGothic" charset="0"/>
                <a:cs typeface="Garamond"/>
                <a:sym typeface="Symbol" charset="0"/>
              </a:rPr>
              <a:t>alor </a:t>
            </a:r>
            <a:r>
              <a:rPr lang="es-ES" sz="2700" dirty="0" smtClean="0">
                <a:latin typeface="Garamond"/>
                <a:ea typeface="MS PGothic" charset="0"/>
                <a:cs typeface="Garamond"/>
                <a:sym typeface="Symbol" charset="0"/>
              </a:rPr>
              <a:t>de los elementos</a:t>
            </a:r>
          </a:p>
          <a:p>
            <a:r>
              <a:rPr lang="es-ES" sz="2700" dirty="0" smtClean="0">
                <a:latin typeface="Garamond"/>
                <a:ea typeface="MS PGothic" charset="0"/>
                <a:cs typeface="Garamond"/>
                <a:sym typeface="Symbol" charset="0"/>
              </a:rPr>
              <a:t>Si las dimensiones tienen un valor </a:t>
            </a:r>
            <a:r>
              <a:rPr lang="es-ES" sz="2700" dirty="0" smtClean="0">
                <a:latin typeface="Garamond"/>
                <a:ea typeface="MS PGothic" charset="0"/>
                <a:cs typeface="Garamond"/>
                <a:sym typeface="Symbol" charset="0"/>
              </a:rPr>
              <a:t>intrínseco </a:t>
            </a:r>
            <a:r>
              <a:rPr lang="es-ES" sz="2700" dirty="0" smtClean="0">
                <a:latin typeface="Garamond"/>
                <a:ea typeface="MS PGothic" charset="0"/>
                <a:cs typeface="Garamond"/>
                <a:sym typeface="Symbol" charset="0"/>
              </a:rPr>
              <a:t>y son usualmente valoradas, entonces, cada </a:t>
            </a:r>
            <a:r>
              <a:rPr lang="es-ES" sz="2700" dirty="0" smtClean="0">
                <a:latin typeface="Garamond"/>
                <a:ea typeface="MS PGothic" charset="0"/>
                <a:cs typeface="Garamond"/>
                <a:sym typeface="Symbol" charset="0"/>
              </a:rPr>
              <a:t>privación </a:t>
            </a:r>
            <a:r>
              <a:rPr lang="es-ES" sz="2700" dirty="0" smtClean="0">
                <a:latin typeface="Garamond"/>
                <a:ea typeface="MS PGothic" charset="0"/>
                <a:cs typeface="Garamond"/>
                <a:sym typeface="Symbol" charset="0"/>
              </a:rPr>
              <a:t>puede ser interpretada con un un </a:t>
            </a:r>
            <a:r>
              <a:rPr lang="es-ES" sz="2700" dirty="0" smtClean="0">
                <a:latin typeface="Garamond"/>
                <a:ea typeface="MS PGothic" charset="0"/>
                <a:cs typeface="Garamond"/>
                <a:sym typeface="Symbol" charset="0"/>
              </a:rPr>
              <a:t>restricción </a:t>
            </a:r>
            <a:r>
              <a:rPr lang="es-ES" sz="2700" dirty="0" smtClean="0">
                <a:latin typeface="Garamond"/>
                <a:ea typeface="MS PGothic" charset="0"/>
                <a:cs typeface="Garamond"/>
                <a:sym typeface="Symbol" charset="0"/>
              </a:rPr>
              <a:t>con valor </a:t>
            </a:r>
            <a:r>
              <a:rPr lang="es-ES" sz="2700" dirty="0" smtClean="0">
                <a:latin typeface="Garamond"/>
                <a:ea typeface="MS PGothic" charset="0"/>
                <a:cs typeface="Garamond"/>
                <a:sym typeface="Symbol" charset="0"/>
              </a:rPr>
              <a:t>intrínseco</a:t>
            </a:r>
            <a:endParaRPr lang="es-ES" sz="2700" dirty="0" smtClean="0">
              <a:latin typeface="Garamond"/>
              <a:ea typeface="MS PGothic" charset="0"/>
              <a:cs typeface="Garamond"/>
              <a:sym typeface="Symbol" charset="0"/>
            </a:endParaRPr>
          </a:p>
          <a:p>
            <a:r>
              <a:rPr lang="es-ES" sz="2700" dirty="0" smtClean="0">
                <a:latin typeface="Garamond"/>
                <a:ea typeface="MS PGothic" charset="0"/>
                <a:cs typeface="Garamond"/>
                <a:sym typeface="Symbol" charset="0"/>
              </a:rPr>
              <a:t>La suma de valores de </a:t>
            </a:r>
            <a:r>
              <a:rPr lang="es-ES" sz="2700" dirty="0" smtClean="0">
                <a:latin typeface="Garamond"/>
                <a:ea typeface="MS PGothic" charset="0"/>
                <a:cs typeface="Garamond"/>
                <a:sym typeface="Symbol" charset="0"/>
              </a:rPr>
              <a:t>privación </a:t>
            </a:r>
            <a:r>
              <a:rPr lang="es-ES" sz="2700" dirty="0" smtClean="0">
                <a:latin typeface="Garamond"/>
                <a:ea typeface="MS PGothic" charset="0"/>
                <a:cs typeface="Garamond"/>
                <a:sym typeface="Symbol" charset="0"/>
              </a:rPr>
              <a:t>puede ser calculada como los niveles de </a:t>
            </a:r>
            <a:r>
              <a:rPr lang="es-ES" sz="2700" dirty="0" smtClean="0">
                <a:latin typeface="Garamond"/>
                <a:ea typeface="MS PGothic" charset="0"/>
                <a:cs typeface="Garamond"/>
                <a:sym typeface="Symbol" charset="0"/>
              </a:rPr>
              <a:t>NO-LIBERTAD </a:t>
            </a:r>
            <a:r>
              <a:rPr lang="es-ES" sz="2700" dirty="0" smtClean="0">
                <a:latin typeface="Garamond"/>
                <a:ea typeface="MS PGothic" charset="0"/>
                <a:cs typeface="Garamond"/>
                <a:sym typeface="Symbol" charset="0"/>
              </a:rPr>
              <a:t>de cada persona</a:t>
            </a:r>
          </a:p>
          <a:p>
            <a:r>
              <a:rPr lang="es-ES" sz="2700" dirty="0" smtClean="0">
                <a:latin typeface="Garamond"/>
                <a:ea typeface="MS PGothic" charset="0"/>
                <a:cs typeface="Garamond"/>
                <a:sym typeface="Symbol" charset="0"/>
              </a:rPr>
              <a:t>La tasa de recuento ajustada puede ser interpretada como la medicada de </a:t>
            </a:r>
            <a:r>
              <a:rPr lang="es-ES" sz="2700" dirty="0" smtClean="0">
                <a:latin typeface="Garamond"/>
                <a:ea typeface="MS PGothic" charset="0"/>
                <a:cs typeface="Garamond"/>
                <a:sym typeface="Symbol" charset="0"/>
              </a:rPr>
              <a:t>NO-LIBERTAD </a:t>
            </a:r>
            <a:r>
              <a:rPr lang="es-ES" sz="2700" dirty="0" smtClean="0">
                <a:latin typeface="Garamond"/>
                <a:ea typeface="MS PGothic" charset="0"/>
                <a:cs typeface="Garamond"/>
                <a:sym typeface="Symbol" charset="0"/>
              </a:rPr>
              <a:t>en la </a:t>
            </a:r>
            <a:r>
              <a:rPr lang="es-ES" sz="2700" dirty="0" smtClean="0">
                <a:latin typeface="Garamond"/>
                <a:ea typeface="MS PGothic" charset="0"/>
                <a:cs typeface="Garamond"/>
                <a:sym typeface="Symbol" charset="0"/>
              </a:rPr>
              <a:t>población. </a:t>
            </a:r>
            <a:endParaRPr lang="es-ES" sz="2700" dirty="0" smtClean="0">
              <a:latin typeface="Garamond"/>
              <a:ea typeface="MS PGothic" charset="0"/>
              <a:cs typeface="Garamond"/>
              <a:sym typeface="Symbol" charset="0"/>
            </a:endParaRPr>
          </a:p>
          <a:p>
            <a:pPr marL="609600" indent="-609600">
              <a:buFontTx/>
              <a:buChar char="-"/>
            </a:pPr>
            <a:endParaRPr lang="es-ES" sz="2700" dirty="0">
              <a:latin typeface="Garamond"/>
              <a:ea typeface="MS PGothic" charset="0"/>
              <a:cs typeface="Garamond"/>
              <a:sym typeface="Symbol" charset="0"/>
            </a:endParaRPr>
          </a:p>
        </p:txBody>
      </p:sp>
    </p:spTree>
    <p:extLst>
      <p:ext uri="{BB962C8B-B14F-4D97-AF65-F5344CB8AC3E}">
        <p14:creationId xmlns:p14="http://schemas.microsoft.com/office/powerpoint/2010/main" val="581605331"/>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0" y="332656"/>
            <a:ext cx="9144000" cy="764704"/>
          </a:xfrm>
        </p:spPr>
        <p:txBody>
          <a:bodyPr/>
          <a:lstStyle/>
          <a:p>
            <a:pPr eaLnBrk="1" hangingPunct="1"/>
            <a:r>
              <a:rPr lang="es-ES" sz="3600" b="1" dirty="0" smtClean="0">
                <a:solidFill>
                  <a:srgbClr val="800000"/>
                </a:solidFill>
                <a:latin typeface="Garamond"/>
                <a:ea typeface="ＭＳ Ｐゴシック" pitchFamily="34" charset="-128"/>
                <a:cs typeface="Garamond"/>
              </a:rPr>
              <a:t>Agregación: Brecha de Pobreza Ajustada </a:t>
            </a:r>
          </a:p>
        </p:txBody>
      </p:sp>
      <p:sp>
        <p:nvSpPr>
          <p:cNvPr id="10244"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Necesitamos aumentar información de M</a:t>
            </a:r>
            <a:r>
              <a:rPr lang="es-ES" sz="2400" baseline="-25000" dirty="0" smtClean="0">
                <a:latin typeface="Garamond"/>
                <a:ea typeface="ＭＳ Ｐゴシック" pitchFamily="34" charset="-128"/>
                <a:cs typeface="Garamond"/>
              </a:rPr>
              <a:t>0</a:t>
            </a:r>
            <a:r>
              <a:rPr lang="es-ES" sz="2400" dirty="0" smtClean="0">
                <a:latin typeface="Garamond"/>
                <a:ea typeface="ＭＳ Ｐゴシック" pitchFamily="34" charset="-128"/>
                <a:cs typeface="Garamond"/>
              </a:rPr>
              <a:t>  </a:t>
            </a:r>
            <a:r>
              <a:rPr lang="es-ES" sz="2400" dirty="0" smtClean="0">
                <a:solidFill>
                  <a:srgbClr val="D31B09"/>
                </a:solidFill>
                <a:latin typeface="Garamond"/>
                <a:ea typeface="ＭＳ Ｐゴシック" pitchFamily="34" charset="-128"/>
                <a:cs typeface="Garamond"/>
              </a:rPr>
              <a:t>Usamos brechas normalizadas</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solidFill>
                  <a:schemeClr val="accent3">
                    <a:lumMod val="50000"/>
                  </a:schemeClr>
                </a:solidFill>
                <a:latin typeface="Garamond"/>
                <a:ea typeface="ＭＳ Ｐゴシック" pitchFamily="34" charset="-128"/>
                <a:cs typeface="Garamond"/>
              </a:rPr>
              <a:t>Dimensiones</a:t>
            </a:r>
            <a:endParaRPr lang="es-ES" sz="2400" dirty="0" smtClean="0">
              <a:solidFill>
                <a:schemeClr val="accent3">
                  <a:lumMod val="50000"/>
                </a:schemeClr>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Personas</a:t>
            </a:r>
            <a:endParaRPr lang="es-ES" sz="2400" dirty="0" smtClean="0">
              <a:solidFill>
                <a:srgbClr val="7F7F7F"/>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b="1" dirty="0" smtClean="0">
                <a:latin typeface="Garamond"/>
                <a:ea typeface="ＭＳ Ｐゴシック" pitchFamily="34" charset="-128"/>
                <a:cs typeface="Garamond"/>
              </a:rPr>
              <a:t>Brechas </a:t>
            </a:r>
            <a:r>
              <a:rPr lang="es-ES" sz="2400" dirty="0" smtClean="0">
                <a:latin typeface="Garamond"/>
                <a:ea typeface="ＭＳ Ｐゴシック" pitchFamily="34" charset="-128"/>
                <a:cs typeface="Garamond"/>
              </a:rPr>
              <a:t>promedio</a:t>
            </a:r>
            <a:r>
              <a:rPr lang="es-ES" sz="2400" b="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a través de todas las dimensiones donde los pobres sufren privaciones: </a:t>
            </a:r>
          </a:p>
          <a:p>
            <a:pPr eaLnBrk="1" hangingPunct="1">
              <a:lnSpc>
                <a:spcPct val="90000"/>
              </a:lnSpc>
              <a:buFontTx/>
              <a:buNone/>
            </a:pPr>
            <a:r>
              <a:rPr lang="es-ES" sz="2400" dirty="0" smtClean="0">
                <a:latin typeface="Garamond"/>
                <a:ea typeface="ＭＳ Ｐゴシック" pitchFamily="34" charset="-128"/>
                <a:cs typeface="Garamond"/>
              </a:rPr>
              <a:t>		G = </a:t>
            </a:r>
            <a:r>
              <a:rPr lang="es-ES" sz="2400" dirty="0">
                <a:latin typeface="Garamond"/>
                <a:ea typeface="ＭＳ Ｐゴシック" pitchFamily="34" charset="-128"/>
                <a:cs typeface="Garamond"/>
              </a:rPr>
              <a:t>(</a:t>
            </a:r>
            <a:r>
              <a:rPr lang="es-ES" sz="2400" dirty="0" smtClean="0">
                <a:latin typeface="Garamond"/>
                <a:ea typeface="ＭＳ Ｐゴシック" pitchFamily="34" charset="-128"/>
                <a:cs typeface="Garamond"/>
              </a:rPr>
              <a:t>0.42</a:t>
            </a:r>
            <a:r>
              <a:rPr lang="es-ES" sz="2400" dirty="0" smtClean="0">
                <a:latin typeface="Garamond"/>
                <a:ea typeface="ＭＳ Ｐゴシック" pitchFamily="34" charset="-128"/>
                <a:cs typeface="Garamond"/>
              </a:rPr>
              <a:t>+1+0.04+0.17+0.67+</a:t>
            </a:r>
            <a:r>
              <a:rPr lang="es-ES" sz="2400" dirty="0" smtClean="0">
                <a:latin typeface="Garamond"/>
                <a:ea typeface="ＭＳ Ｐゴシック" pitchFamily="34" charset="-128"/>
                <a:cs typeface="Garamond"/>
              </a:rPr>
              <a:t>1)</a:t>
            </a:r>
            <a:r>
              <a:rPr lang="en-US" sz="2400" dirty="0" smtClean="0">
                <a:latin typeface="Garamond"/>
                <a:cs typeface="Garamond"/>
              </a:rPr>
              <a:t>/</a:t>
            </a:r>
            <a:r>
              <a:rPr lang="es-ES" sz="2400" dirty="0" smtClean="0">
                <a:latin typeface="Garamond"/>
                <a:ea typeface="ＭＳ Ｐゴシック" pitchFamily="34" charset="-128"/>
                <a:cs typeface="Garamond"/>
              </a:rPr>
              <a:t>6=3.3/6=0.55</a:t>
            </a:r>
            <a:endParaRPr lang="es-ES" sz="2400" dirty="0" smtClean="0">
              <a:latin typeface="Garamond"/>
              <a:ea typeface="ＭＳ Ｐゴシック" pitchFamily="34" charset="-128"/>
              <a:cs typeface="Garamond"/>
            </a:endParaRPr>
          </a:p>
        </p:txBody>
      </p:sp>
      <p:graphicFrame>
        <p:nvGraphicFramePr>
          <p:cNvPr id="10242" name="Object 2"/>
          <p:cNvGraphicFramePr>
            <a:graphicFrameLocks noChangeAspect="1"/>
          </p:cNvGraphicFramePr>
          <p:nvPr/>
        </p:nvGraphicFramePr>
        <p:xfrm>
          <a:off x="2160588" y="2514600"/>
          <a:ext cx="4248150" cy="1933575"/>
        </p:xfrm>
        <a:graphic>
          <a:graphicData uri="http://schemas.openxmlformats.org/presentationml/2006/ole">
            <mc:AlternateContent xmlns:mc="http://schemas.openxmlformats.org/markup-compatibility/2006">
              <mc:Choice xmlns:v="urn:schemas-microsoft-com:vml" Requires="v">
                <p:oleObj spid="_x0000_s1038" name="Equation" r:id="rId4" imgW="2119645" imgH="965078" progId="Equation.3">
                  <p:embed/>
                </p:oleObj>
              </mc:Choice>
              <mc:Fallback>
                <p:oleObj name="Equation" r:id="rId4" imgW="2119645" imgH="965078"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0588" y="2514600"/>
                        <a:ext cx="42481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43259451"/>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0" y="332656"/>
            <a:ext cx="9144000" cy="836712"/>
          </a:xfrm>
        </p:spPr>
        <p:txBody>
          <a:bodyPr/>
          <a:lstStyle/>
          <a:p>
            <a:pPr eaLnBrk="1" hangingPunct="1"/>
            <a:r>
              <a:rPr lang="es-ES" sz="3600" b="1" dirty="0" smtClean="0">
                <a:solidFill>
                  <a:srgbClr val="800000"/>
                </a:solidFill>
                <a:latin typeface="Garamond"/>
                <a:ea typeface="ＭＳ Ｐゴシック" pitchFamily="34" charset="-128"/>
                <a:cs typeface="Garamond"/>
              </a:rPr>
              <a:t>Agregación: Brecha de Pobreza Ajustada</a:t>
            </a:r>
            <a:endParaRPr lang="en-US" sz="3600" b="1" dirty="0" smtClean="0">
              <a:solidFill>
                <a:srgbClr val="800000"/>
              </a:solidFill>
              <a:latin typeface="Garamond"/>
              <a:ea typeface="ＭＳ Ｐゴシック" pitchFamily="34" charset="-128"/>
              <a:cs typeface="Garamond"/>
            </a:endParaRPr>
          </a:p>
        </p:txBody>
      </p:sp>
      <p:sp>
        <p:nvSpPr>
          <p:cNvPr id="11268" name="Rectangle 3"/>
          <p:cNvSpPr>
            <a:spLocks noGrp="1" noChangeArrowheads="1"/>
          </p:cNvSpPr>
          <p:nvPr>
            <p:ph type="body" idx="1"/>
          </p:nvPr>
        </p:nvSpPr>
        <p:spPr>
          <a:xfrm>
            <a:off x="755576" y="1052736"/>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Brechas de Pobreza Ajustadas = M</a:t>
            </a:r>
            <a:r>
              <a:rPr lang="es-ES" sz="2400" baseline="-25000" dirty="0" smtClean="0">
                <a:latin typeface="Garamond"/>
                <a:ea typeface="ＭＳ Ｐゴシック" pitchFamily="34" charset="-128"/>
                <a:cs typeface="Garamond"/>
              </a:rPr>
              <a:t>1</a:t>
            </a:r>
            <a:r>
              <a:rPr lang="es-ES" sz="2400" dirty="0" smtClean="0">
                <a:latin typeface="Garamond"/>
                <a:ea typeface="ＭＳ Ｐゴシック" pitchFamily="34" charset="-128"/>
                <a:cs typeface="Garamond"/>
              </a:rPr>
              <a:t> = M</a:t>
            </a:r>
            <a:r>
              <a:rPr lang="es-ES" sz="2400" baseline="-25000" dirty="0" smtClean="0">
                <a:latin typeface="Garamond"/>
                <a:ea typeface="ＭＳ Ｐゴシック" pitchFamily="34" charset="-128"/>
                <a:cs typeface="Garamond"/>
              </a:rPr>
              <a:t>0</a:t>
            </a:r>
            <a:r>
              <a:rPr lang="es-ES" sz="2400" dirty="0" smtClean="0">
                <a:latin typeface="Garamond"/>
                <a:ea typeface="ＭＳ Ｐゴシック" pitchFamily="34" charset="-128"/>
                <a:cs typeface="Garamond"/>
              </a:rPr>
              <a:t>G</a:t>
            </a:r>
            <a:r>
              <a:rPr lang="es-ES" sz="2400" b="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 HAG</a:t>
            </a: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Dimensiones</a:t>
            </a:r>
            <a:endParaRPr lang="es-ES" sz="2400" dirty="0" smtClean="0">
              <a:solidFill>
                <a:srgbClr val="7F7F7F"/>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b="1" dirty="0" smtClean="0">
                <a:latin typeface="Garamond"/>
                <a:ea typeface="ＭＳ Ｐゴシック" pitchFamily="34" charset="-128"/>
                <a:cs typeface="Garamond"/>
              </a:rPr>
              <a:t>Brechas </a:t>
            </a:r>
            <a:r>
              <a:rPr lang="es-ES" sz="2400" dirty="0" smtClean="0">
                <a:latin typeface="Garamond"/>
                <a:ea typeface="ＭＳ Ｐゴシック" pitchFamily="34" charset="-128"/>
                <a:cs typeface="Garamond"/>
              </a:rPr>
              <a:t>promedio</a:t>
            </a:r>
            <a:r>
              <a:rPr lang="es-ES" sz="2400" b="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a través de todas las dimensiones donde los pobres sufren privaciones:  </a:t>
            </a:r>
          </a:p>
          <a:p>
            <a:pPr eaLnBrk="1" hangingPunct="1">
              <a:lnSpc>
                <a:spcPct val="90000"/>
              </a:lnSpc>
              <a:buNone/>
            </a:pPr>
            <a:r>
              <a:rPr lang="es-ES" sz="2400" dirty="0" smtClean="0">
                <a:latin typeface="Garamond"/>
                <a:ea typeface="ＭＳ Ｐゴシック" pitchFamily="34" charset="-128"/>
                <a:cs typeface="Garamond"/>
              </a:rPr>
              <a:t>		G  </a:t>
            </a:r>
            <a:r>
              <a:rPr lang="es-ES" sz="2400" dirty="0">
                <a:latin typeface="Garamond"/>
                <a:ea typeface="ＭＳ Ｐゴシック" pitchFamily="34" charset="-128"/>
                <a:cs typeface="Garamond"/>
              </a:rPr>
              <a:t>= </a:t>
            </a:r>
            <a:r>
              <a:rPr lang="es-ES" sz="2400" dirty="0" smtClean="0">
                <a:latin typeface="Garamond"/>
                <a:ea typeface="ＭＳ Ｐゴシック" pitchFamily="34" charset="-128"/>
                <a:cs typeface="Garamond"/>
              </a:rPr>
              <a:t>(0.42</a:t>
            </a:r>
            <a:r>
              <a:rPr lang="es-ES" sz="2400" dirty="0">
                <a:latin typeface="Garamond"/>
                <a:ea typeface="ＭＳ Ｐゴシック" pitchFamily="34" charset="-128"/>
                <a:cs typeface="Garamond"/>
              </a:rPr>
              <a:t>+1+0.04+0.17+0.67+</a:t>
            </a:r>
            <a:r>
              <a:rPr lang="es-ES" sz="2400" dirty="0" smtClean="0">
                <a:latin typeface="Garamond"/>
                <a:ea typeface="ＭＳ Ｐゴシック" pitchFamily="34" charset="-128"/>
                <a:cs typeface="Garamond"/>
              </a:rPr>
              <a:t>1)</a:t>
            </a:r>
            <a:r>
              <a:rPr lang="en-US" sz="2400" dirty="0" smtClean="0">
                <a:latin typeface="Garamond"/>
                <a:cs typeface="Garamond"/>
              </a:rPr>
              <a:t>/</a:t>
            </a:r>
            <a:r>
              <a:rPr lang="es-ES" sz="2400" dirty="0" smtClean="0">
                <a:latin typeface="Garamond"/>
                <a:ea typeface="ＭＳ Ｐゴシック" pitchFamily="34" charset="-128"/>
                <a:cs typeface="Garamond"/>
              </a:rPr>
              <a:t>6</a:t>
            </a:r>
          </a:p>
          <a:p>
            <a:pPr eaLnBrk="1" hangingPunct="1">
              <a:lnSpc>
                <a:spcPct val="90000"/>
              </a:lnSpc>
              <a:buNone/>
            </a:pPr>
            <a:r>
              <a:rPr lang="es-ES" sz="2400" dirty="0" smtClean="0">
                <a:latin typeface="Garamond"/>
                <a:ea typeface="ＭＳ Ｐゴシック" pitchFamily="34" charset="-128"/>
                <a:cs typeface="Garamond"/>
              </a:rPr>
              <a:t>		M</a:t>
            </a:r>
            <a:r>
              <a:rPr lang="es-ES" sz="2400" baseline="-25000" dirty="0" smtClean="0">
                <a:latin typeface="Garamond"/>
                <a:ea typeface="ＭＳ Ｐゴシック" pitchFamily="34" charset="-128"/>
                <a:cs typeface="Garamond"/>
              </a:rPr>
              <a:t>1</a:t>
            </a:r>
            <a:r>
              <a:rPr lang="es-ES" sz="2400" dirty="0" smtClean="0">
                <a:latin typeface="Garamond"/>
                <a:ea typeface="ＭＳ Ｐゴシック" pitchFamily="34" charset="-128"/>
                <a:cs typeface="Garamond"/>
              </a:rPr>
              <a:t> </a:t>
            </a:r>
            <a:r>
              <a:rPr lang="es-ES" sz="2400" dirty="0">
                <a:latin typeface="Garamond"/>
                <a:ea typeface="ＭＳ Ｐゴシック" pitchFamily="34" charset="-128"/>
                <a:cs typeface="Garamond"/>
              </a:rPr>
              <a:t>= M</a:t>
            </a:r>
            <a:r>
              <a:rPr lang="es-ES" sz="2400" baseline="-25000" dirty="0">
                <a:latin typeface="Garamond"/>
                <a:ea typeface="ＭＳ Ｐゴシック" pitchFamily="34" charset="-128"/>
                <a:cs typeface="Garamond"/>
              </a:rPr>
              <a:t>0</a:t>
            </a:r>
            <a:r>
              <a:rPr lang="es-ES" sz="2400" dirty="0">
                <a:latin typeface="Garamond"/>
                <a:ea typeface="ＭＳ Ｐゴシック" pitchFamily="34" charset="-128"/>
                <a:cs typeface="Garamond"/>
              </a:rPr>
              <a:t>G</a:t>
            </a:r>
            <a:r>
              <a:rPr lang="es-ES" sz="2400" b="1" dirty="0">
                <a:latin typeface="Garamond"/>
                <a:ea typeface="ＭＳ Ｐゴシック" pitchFamily="34" charset="-128"/>
                <a:cs typeface="Garamond"/>
              </a:rPr>
              <a:t> </a:t>
            </a:r>
            <a:r>
              <a:rPr lang="es-ES" sz="2400" dirty="0">
                <a:latin typeface="Garamond"/>
                <a:ea typeface="ＭＳ Ｐゴシック" pitchFamily="34" charset="-128"/>
                <a:cs typeface="Garamond"/>
              </a:rPr>
              <a:t>= </a:t>
            </a:r>
            <a:r>
              <a:rPr lang="es-ES" sz="2400" dirty="0" smtClean="0">
                <a:latin typeface="Garamond"/>
                <a:ea typeface="ＭＳ Ｐゴシック" pitchFamily="34" charset="-128"/>
                <a:cs typeface="Garamond"/>
              </a:rPr>
              <a:t>HAG=(1/2)*(3/4)*(3.3/6)=0.206</a:t>
            </a:r>
            <a:endParaRPr lang="es-ES" sz="2400" dirty="0">
              <a:latin typeface="Garamond"/>
              <a:ea typeface="ＭＳ Ｐゴシック" pitchFamily="34" charset="-128"/>
              <a:cs typeface="Garamond"/>
            </a:endParaRPr>
          </a:p>
        </p:txBody>
      </p:sp>
      <p:graphicFrame>
        <p:nvGraphicFramePr>
          <p:cNvPr id="11266" name="Object 2"/>
          <p:cNvGraphicFramePr>
            <a:graphicFrameLocks noChangeAspect="1"/>
          </p:cNvGraphicFramePr>
          <p:nvPr>
            <p:extLst>
              <p:ext uri="{D42A27DB-BD31-4B8C-83A1-F6EECF244321}">
                <p14:modId xmlns:p14="http://schemas.microsoft.com/office/powerpoint/2010/main" val="616233805"/>
              </p:ext>
            </p:extLst>
          </p:nvPr>
        </p:nvGraphicFramePr>
        <p:xfrm>
          <a:off x="2267744" y="2348880"/>
          <a:ext cx="4248150" cy="1933575"/>
        </p:xfrm>
        <a:graphic>
          <a:graphicData uri="http://schemas.openxmlformats.org/presentationml/2006/ole">
            <mc:AlternateContent xmlns:mc="http://schemas.openxmlformats.org/markup-compatibility/2006">
              <mc:Choice xmlns:v="urn:schemas-microsoft-com:vml" Requires="v">
                <p:oleObj spid="_x0000_s114702" name="Equation" r:id="rId4" imgW="2119645" imgH="965078" progId="Equation.3">
                  <p:embed/>
                </p:oleObj>
              </mc:Choice>
              <mc:Fallback>
                <p:oleObj name="Equation" r:id="rId4" imgW="2119645" imgH="965078"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7744" y="2348880"/>
                        <a:ext cx="42481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50640958"/>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304800" y="188640"/>
            <a:ext cx="8839200" cy="908720"/>
          </a:xfrm>
        </p:spPr>
        <p:txBody>
          <a:bodyPr/>
          <a:lstStyle/>
          <a:p>
            <a:pPr eaLnBrk="1" hangingPunct="1"/>
            <a:r>
              <a:rPr lang="es-ES" sz="3600" b="1" dirty="0" smtClean="0">
                <a:solidFill>
                  <a:srgbClr val="800000"/>
                </a:solidFill>
                <a:latin typeface="Garamond"/>
                <a:ea typeface="ＭＳ Ｐゴシック" pitchFamily="34" charset="-128"/>
                <a:cs typeface="Garamond"/>
              </a:rPr>
              <a:t>Agregación: Brecha de Pobreza Ajustada</a:t>
            </a:r>
            <a:endParaRPr lang="en-US" sz="3600" b="1" dirty="0" smtClean="0">
              <a:solidFill>
                <a:srgbClr val="800000"/>
              </a:solidFill>
              <a:latin typeface="Garamond"/>
              <a:ea typeface="ＭＳ Ｐゴシック" pitchFamily="34" charset="-128"/>
              <a:cs typeface="Garamond"/>
            </a:endParaRPr>
          </a:p>
        </p:txBody>
      </p:sp>
      <p:sp>
        <p:nvSpPr>
          <p:cNvPr id="12292" name="Rectangle 3"/>
          <p:cNvSpPr>
            <a:spLocks noGrp="1" noChangeArrowheads="1"/>
          </p:cNvSpPr>
          <p:nvPr>
            <p:ph type="body" idx="1"/>
          </p:nvPr>
        </p:nvSpPr>
        <p:spPr>
          <a:xfrm>
            <a:off x="683568" y="1052736"/>
            <a:ext cx="8352928"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Brechas de Pobreza Ajustadas = M</a:t>
            </a:r>
            <a:r>
              <a:rPr lang="es-ES" sz="2400" baseline="-25000" dirty="0" smtClean="0">
                <a:latin typeface="Garamond"/>
                <a:ea typeface="ＭＳ Ｐゴシック" pitchFamily="34" charset="-128"/>
                <a:cs typeface="Garamond"/>
              </a:rPr>
              <a:t>1</a:t>
            </a:r>
            <a:r>
              <a:rPr lang="es-ES" sz="2400" dirty="0" smtClean="0">
                <a:latin typeface="Garamond"/>
                <a:ea typeface="ＭＳ Ｐゴシック" pitchFamily="34" charset="-128"/>
                <a:cs typeface="Garamond"/>
              </a:rPr>
              <a:t> = M</a:t>
            </a:r>
            <a:r>
              <a:rPr lang="es-ES" sz="2400" baseline="-25000" dirty="0" smtClean="0">
                <a:latin typeface="Garamond"/>
                <a:ea typeface="ＭＳ Ｐゴシック" pitchFamily="34" charset="-128"/>
                <a:cs typeface="Garamond"/>
              </a:rPr>
              <a:t>0</a:t>
            </a:r>
            <a:r>
              <a:rPr lang="es-ES" sz="2400" dirty="0" smtClean="0">
                <a:latin typeface="Garamond"/>
                <a:ea typeface="ＭＳ Ｐゴシック" pitchFamily="34" charset="-128"/>
                <a:cs typeface="Garamond"/>
              </a:rPr>
              <a:t>G</a:t>
            </a:r>
            <a:r>
              <a:rPr lang="es-ES" sz="2400" b="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 HAG = </a:t>
            </a:r>
            <a:r>
              <a:rPr lang="el-GR" sz="2400" b="1" dirty="0">
                <a:solidFill>
                  <a:srgbClr val="D31B09"/>
                </a:solidFill>
                <a:latin typeface="Garamond"/>
                <a:ea typeface="ＭＳ Ｐゴシック" pitchFamily="34" charset="-128"/>
                <a:cs typeface="Garamond"/>
              </a:rPr>
              <a:t>μ</a:t>
            </a:r>
            <a:r>
              <a:rPr lang="es-ES" sz="2400" b="1" dirty="0" smtClean="0">
                <a:solidFill>
                  <a:srgbClr val="D31B09"/>
                </a:solidFill>
                <a:latin typeface="Garamond"/>
                <a:ea typeface="ＭＳ Ｐゴシック" pitchFamily="34" charset="-128"/>
                <a:cs typeface="Garamond"/>
              </a:rPr>
              <a:t>(g</a:t>
            </a:r>
            <a:r>
              <a:rPr lang="es-ES" sz="2400" b="1" baseline="30000" dirty="0" smtClean="0">
                <a:solidFill>
                  <a:srgbClr val="D31B09"/>
                </a:solidFill>
                <a:latin typeface="Garamond"/>
                <a:ea typeface="ＭＳ Ｐゴシック" pitchFamily="34" charset="-128"/>
                <a:cs typeface="Garamond"/>
              </a:rPr>
              <a:t>1</a:t>
            </a:r>
            <a:r>
              <a:rPr lang="es-ES" sz="2400" b="1" dirty="0" smtClean="0">
                <a:solidFill>
                  <a:srgbClr val="D31B09"/>
                </a:solidFill>
                <a:latin typeface="Garamond"/>
                <a:ea typeface="ＭＳ Ｐゴシック" pitchFamily="34" charset="-128"/>
                <a:cs typeface="Garamond"/>
              </a:rPr>
              <a:t>(k)</a:t>
            </a:r>
            <a:r>
              <a:rPr lang="es-ES" sz="2400" b="1" dirty="0" smtClean="0">
                <a:solidFill>
                  <a:srgbClr val="D31B09"/>
                </a:solidFill>
                <a:latin typeface="Garamond"/>
                <a:ea typeface="ＭＳ Ｐゴシック" pitchFamily="34" charset="-128"/>
                <a:cs typeface="Garamond"/>
              </a:rPr>
              <a:t>)</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Dimensiones</a:t>
            </a:r>
            <a:endParaRPr lang="es-ES" sz="2400" dirty="0" smtClean="0">
              <a:solidFill>
                <a:srgbClr val="7F7F7F"/>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lvl="1">
              <a:spcBef>
                <a:spcPct val="0"/>
              </a:spcBef>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b="1" dirty="0" smtClean="0">
                <a:latin typeface="Garamond"/>
                <a:ea typeface="ＭＳ Ｐゴシック" pitchFamily="34" charset="-128"/>
                <a:cs typeface="Garamond"/>
              </a:rPr>
              <a:t>Brechas </a:t>
            </a:r>
            <a:r>
              <a:rPr lang="es-ES" sz="2400" dirty="0" smtClean="0">
                <a:latin typeface="Garamond"/>
                <a:ea typeface="ＭＳ Ｐゴシック" pitchFamily="34" charset="-128"/>
                <a:cs typeface="Garamond"/>
              </a:rPr>
              <a:t>promedio</a:t>
            </a:r>
            <a:r>
              <a:rPr lang="es-ES" sz="2400" b="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a través de todas las dimensiones donde los pobres sufren privaciones:  </a:t>
            </a:r>
          </a:p>
          <a:p>
            <a:pPr eaLnBrk="1" hangingPunct="1">
              <a:lnSpc>
                <a:spcPct val="90000"/>
              </a:lnSpc>
              <a:buNone/>
            </a:pPr>
            <a:r>
              <a:rPr lang="es-ES" sz="2400" dirty="0" smtClean="0">
                <a:latin typeface="Garamond"/>
                <a:ea typeface="ＭＳ Ｐゴシック" pitchFamily="34" charset="-128"/>
                <a:cs typeface="Garamond"/>
              </a:rPr>
              <a:t>		G </a:t>
            </a:r>
            <a:r>
              <a:rPr lang="es-ES" sz="2400" dirty="0">
                <a:latin typeface="Garamond"/>
                <a:ea typeface="ＭＳ Ｐゴシック" pitchFamily="34" charset="-128"/>
                <a:cs typeface="Garamond"/>
              </a:rPr>
              <a:t>= </a:t>
            </a:r>
            <a:r>
              <a:rPr lang="es-ES" sz="2400" dirty="0" smtClean="0">
                <a:latin typeface="Garamond"/>
                <a:ea typeface="ＭＳ Ｐゴシック" pitchFamily="34" charset="-128"/>
                <a:cs typeface="Garamond"/>
              </a:rPr>
              <a:t>(0.42</a:t>
            </a:r>
            <a:r>
              <a:rPr lang="es-ES" sz="2400" dirty="0">
                <a:latin typeface="Garamond"/>
                <a:ea typeface="ＭＳ Ｐゴシック" pitchFamily="34" charset="-128"/>
                <a:cs typeface="Garamond"/>
              </a:rPr>
              <a:t>+1+0.04+0.17+0.67+</a:t>
            </a:r>
            <a:r>
              <a:rPr lang="es-ES" sz="2400" dirty="0" smtClean="0">
                <a:latin typeface="Garamond"/>
                <a:ea typeface="ＭＳ Ｐゴシック" pitchFamily="34" charset="-128"/>
                <a:cs typeface="Garamond"/>
              </a:rPr>
              <a:t>1)</a:t>
            </a:r>
            <a:r>
              <a:rPr lang="en-US" sz="2400" dirty="0" smtClean="0">
                <a:latin typeface="Garamond"/>
                <a:cs typeface="Garamond"/>
              </a:rPr>
              <a:t>/</a:t>
            </a:r>
            <a:r>
              <a:rPr lang="es-ES" sz="2400" dirty="0" smtClean="0">
                <a:latin typeface="Garamond"/>
                <a:ea typeface="ＭＳ Ｐゴシック" pitchFamily="34" charset="-128"/>
                <a:cs typeface="Garamond"/>
              </a:rPr>
              <a:t>6</a:t>
            </a:r>
          </a:p>
          <a:p>
            <a:pPr>
              <a:lnSpc>
                <a:spcPct val="90000"/>
              </a:lnSpc>
              <a:buNone/>
            </a:pPr>
            <a:r>
              <a:rPr lang="es-ES" sz="2400" dirty="0" smtClean="0">
                <a:latin typeface="Garamond"/>
                <a:ea typeface="ＭＳ Ｐゴシック" pitchFamily="34" charset="-128"/>
                <a:cs typeface="Garamond"/>
              </a:rPr>
              <a:t>		M</a:t>
            </a:r>
            <a:r>
              <a:rPr lang="es-ES" sz="2400" baseline="-25000" dirty="0" smtClean="0">
                <a:latin typeface="Garamond"/>
                <a:ea typeface="ＭＳ Ｐゴシック" pitchFamily="34" charset="-128"/>
                <a:cs typeface="Garamond"/>
              </a:rPr>
              <a:t>1</a:t>
            </a:r>
            <a:r>
              <a:rPr lang="es-ES" sz="2400" dirty="0" smtClean="0">
                <a:latin typeface="Garamond"/>
                <a:ea typeface="ＭＳ Ｐゴシック" pitchFamily="34" charset="-128"/>
                <a:cs typeface="Garamond"/>
              </a:rPr>
              <a:t> = </a:t>
            </a:r>
            <a:r>
              <a:rPr lang="el-GR" sz="2400" b="1" dirty="0">
                <a:solidFill>
                  <a:srgbClr val="D31B09"/>
                </a:solidFill>
                <a:latin typeface="Garamond"/>
                <a:ea typeface="ＭＳ Ｐゴシック" pitchFamily="34" charset="-128"/>
                <a:cs typeface="Garamond"/>
              </a:rPr>
              <a:t>μ</a:t>
            </a:r>
            <a:r>
              <a:rPr lang="es-ES" sz="2400" b="1" dirty="0">
                <a:solidFill>
                  <a:srgbClr val="D31B09"/>
                </a:solidFill>
                <a:latin typeface="Garamond"/>
                <a:ea typeface="ＭＳ Ｐゴシック" pitchFamily="34" charset="-128"/>
                <a:cs typeface="Garamond"/>
              </a:rPr>
              <a:t>(g</a:t>
            </a:r>
            <a:r>
              <a:rPr lang="es-ES" sz="2400" b="1" baseline="30000" dirty="0">
                <a:solidFill>
                  <a:srgbClr val="D31B09"/>
                </a:solidFill>
                <a:latin typeface="Garamond"/>
                <a:ea typeface="ＭＳ Ｐゴシック" pitchFamily="34" charset="-128"/>
                <a:cs typeface="Garamond"/>
              </a:rPr>
              <a:t>1</a:t>
            </a:r>
            <a:r>
              <a:rPr lang="es-ES" sz="2400" b="1" dirty="0">
                <a:solidFill>
                  <a:srgbClr val="D31B09"/>
                </a:solidFill>
                <a:latin typeface="Garamond"/>
                <a:ea typeface="ＭＳ Ｐゴシック" pitchFamily="34" charset="-128"/>
                <a:cs typeface="Garamond"/>
              </a:rPr>
              <a:t>(k)</a:t>
            </a:r>
            <a:r>
              <a:rPr lang="es-ES" sz="2400" b="1" dirty="0" smtClean="0">
                <a:solidFill>
                  <a:srgbClr val="D31B09"/>
                </a:solidFill>
                <a:latin typeface="Garamond"/>
                <a:ea typeface="ＭＳ Ｐゴシック" pitchFamily="34" charset="-128"/>
                <a:cs typeface="Garamond"/>
              </a:rPr>
              <a:t>)= </a:t>
            </a:r>
            <a:r>
              <a:rPr lang="es-ES" sz="2400" dirty="0">
                <a:latin typeface="Garamond"/>
                <a:ea typeface="ＭＳ Ｐゴシック" pitchFamily="34" charset="-128"/>
                <a:cs typeface="Garamond"/>
              </a:rPr>
              <a:t>(0.42+1+0.04+0.17+0.67+1</a:t>
            </a:r>
            <a:r>
              <a:rPr lang="es-ES" sz="2400" dirty="0" smtClean="0">
                <a:latin typeface="Garamond"/>
                <a:ea typeface="ＭＳ Ｐゴシック" pitchFamily="34" charset="-128"/>
                <a:cs typeface="Garamond"/>
              </a:rPr>
              <a:t>)/16=0.206</a:t>
            </a:r>
            <a:endParaRPr lang="es-ES" sz="2400" dirty="0">
              <a:latin typeface="Garamond"/>
              <a:ea typeface="ＭＳ Ｐゴシック" pitchFamily="34" charset="-128"/>
              <a:cs typeface="Garamond"/>
            </a:endParaRPr>
          </a:p>
          <a:p>
            <a:pPr eaLnBrk="1" hangingPunct="1">
              <a:lnSpc>
                <a:spcPct val="90000"/>
              </a:lnSpc>
              <a:buNone/>
            </a:pPr>
            <a:endParaRPr lang="es-ES" sz="2400" dirty="0">
              <a:latin typeface="Garamond"/>
              <a:ea typeface="ＭＳ Ｐゴシック" pitchFamily="34" charset="-128"/>
              <a:cs typeface="Garamond"/>
            </a:endParaRPr>
          </a:p>
          <a:p>
            <a:pPr eaLnBrk="1" hangingPunct="1">
              <a:lnSpc>
                <a:spcPct val="90000"/>
              </a:lnSpc>
              <a:buFontTx/>
              <a:buNone/>
            </a:pPr>
            <a:endParaRPr lang="es-ES" sz="2400" dirty="0" smtClean="0">
              <a:latin typeface="Garamond"/>
              <a:ea typeface="ＭＳ Ｐゴシック" pitchFamily="34" charset="-128"/>
              <a:cs typeface="Garamond"/>
            </a:endParaRPr>
          </a:p>
        </p:txBody>
      </p:sp>
      <p:graphicFrame>
        <p:nvGraphicFramePr>
          <p:cNvPr id="12290" name="Object 2"/>
          <p:cNvGraphicFramePr>
            <a:graphicFrameLocks noChangeAspect="1"/>
          </p:cNvGraphicFramePr>
          <p:nvPr>
            <p:extLst>
              <p:ext uri="{D42A27DB-BD31-4B8C-83A1-F6EECF244321}">
                <p14:modId xmlns:p14="http://schemas.microsoft.com/office/powerpoint/2010/main" val="2613531867"/>
              </p:ext>
            </p:extLst>
          </p:nvPr>
        </p:nvGraphicFramePr>
        <p:xfrm>
          <a:off x="2123728" y="1916832"/>
          <a:ext cx="4248150" cy="1933575"/>
        </p:xfrm>
        <a:graphic>
          <a:graphicData uri="http://schemas.openxmlformats.org/presentationml/2006/ole">
            <mc:AlternateContent xmlns:mc="http://schemas.openxmlformats.org/markup-compatibility/2006">
              <mc:Choice xmlns:v="urn:schemas-microsoft-com:vml" Requires="v">
                <p:oleObj spid="_x0000_s115726" name="Equation" r:id="rId4" imgW="2119645" imgH="965078" progId="Equation.3">
                  <p:embed/>
                </p:oleObj>
              </mc:Choice>
              <mc:Fallback>
                <p:oleObj name="Equation" r:id="rId4" imgW="2119645" imgH="965078"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3728" y="1916832"/>
                        <a:ext cx="42481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33067085"/>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0" y="260648"/>
            <a:ext cx="9144000" cy="980728"/>
          </a:xfrm>
        </p:spPr>
        <p:txBody>
          <a:bodyPr/>
          <a:lstStyle/>
          <a:p>
            <a:pPr eaLnBrk="1" hangingPunct="1"/>
            <a:r>
              <a:rPr lang="es-ES" sz="3600" b="1" dirty="0" smtClean="0">
                <a:solidFill>
                  <a:srgbClr val="800000"/>
                </a:solidFill>
                <a:latin typeface="Garamond"/>
                <a:ea typeface="ＭＳ Ｐゴシック" pitchFamily="34" charset="-128"/>
                <a:cs typeface="Garamond"/>
              </a:rPr>
              <a:t>Agregación: Brecha de Pobreza Ajustada</a:t>
            </a:r>
            <a:endParaRPr lang="en-US" sz="3600" b="1" dirty="0" smtClean="0">
              <a:solidFill>
                <a:srgbClr val="800000"/>
              </a:solidFill>
              <a:latin typeface="Garamond"/>
              <a:ea typeface="ＭＳ Ｐゴシック" pitchFamily="34" charset="-128"/>
              <a:cs typeface="Garamond"/>
            </a:endParaRPr>
          </a:p>
        </p:txBody>
      </p:sp>
      <p:sp>
        <p:nvSpPr>
          <p:cNvPr id="13316" name="Rectangle 3"/>
          <p:cNvSpPr>
            <a:spLocks noGrp="1" noChangeArrowheads="1"/>
          </p:cNvSpPr>
          <p:nvPr>
            <p:ph type="body" idx="1"/>
          </p:nvPr>
        </p:nvSpPr>
        <p:spPr>
          <a:xfrm>
            <a:off x="755576" y="980728"/>
            <a:ext cx="7924800" cy="5184576"/>
          </a:xfrm>
        </p:spPr>
        <p:txBody>
          <a:bodyPr/>
          <a:lstStyle/>
          <a:p>
            <a:pPr eaLnBrk="1" hangingPunct="1">
              <a:lnSpc>
                <a:spcPct val="90000"/>
              </a:lnSpc>
              <a:buFontTx/>
              <a:buNone/>
            </a:pPr>
            <a:r>
              <a:rPr lang="es-ES" sz="2400" dirty="0" smtClean="0">
                <a:latin typeface="Garamond"/>
                <a:ea typeface="ＭＳ Ｐゴシック" pitchFamily="34" charset="-128"/>
                <a:cs typeface="Garamond"/>
              </a:rPr>
              <a:t>Brechas de Pobreza Ajustadas = M</a:t>
            </a:r>
            <a:r>
              <a:rPr lang="es-ES" sz="2400" baseline="-25000" dirty="0" smtClean="0">
                <a:latin typeface="Garamond"/>
                <a:ea typeface="ＭＳ Ｐゴシック" pitchFamily="34" charset="-128"/>
                <a:cs typeface="Garamond"/>
              </a:rPr>
              <a:t>1</a:t>
            </a:r>
            <a:r>
              <a:rPr lang="es-ES" sz="2400" dirty="0" smtClean="0">
                <a:latin typeface="Garamond"/>
                <a:ea typeface="ＭＳ Ｐゴシック" pitchFamily="34" charset="-128"/>
                <a:cs typeface="Garamond"/>
              </a:rPr>
              <a:t> = M</a:t>
            </a:r>
            <a:r>
              <a:rPr lang="es-ES" sz="2400" baseline="-25000" dirty="0" smtClean="0">
                <a:latin typeface="Garamond"/>
                <a:ea typeface="ＭＳ Ｐゴシック" pitchFamily="34" charset="-128"/>
                <a:cs typeface="Garamond"/>
              </a:rPr>
              <a:t>0</a:t>
            </a:r>
            <a:r>
              <a:rPr lang="es-ES" sz="2400" dirty="0" smtClean="0">
                <a:latin typeface="Garamond"/>
                <a:ea typeface="ＭＳ Ｐゴシック" pitchFamily="34" charset="-128"/>
                <a:cs typeface="Garamond"/>
              </a:rPr>
              <a:t>G</a:t>
            </a:r>
            <a:r>
              <a:rPr lang="es-ES" sz="2400" b="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 HAG = </a:t>
            </a:r>
            <a:r>
              <a:rPr lang="el-GR" sz="2400" b="1" dirty="0">
                <a:solidFill>
                  <a:srgbClr val="D31B09"/>
                </a:solidFill>
                <a:latin typeface="Garamond"/>
                <a:ea typeface="ＭＳ Ｐゴシック" pitchFamily="34" charset="-128"/>
                <a:cs typeface="Garamond"/>
              </a:rPr>
              <a:t>μ</a:t>
            </a:r>
            <a:r>
              <a:rPr lang="es-ES" sz="2400" b="1" dirty="0" smtClean="0">
                <a:solidFill>
                  <a:srgbClr val="D31B09"/>
                </a:solidFill>
                <a:latin typeface="Garamond"/>
                <a:ea typeface="ＭＳ Ｐゴシック" pitchFamily="34" charset="-128"/>
                <a:cs typeface="Garamond"/>
              </a:rPr>
              <a:t>(g</a:t>
            </a:r>
            <a:r>
              <a:rPr lang="es-ES" sz="2400" b="1" baseline="30000" dirty="0" smtClean="0">
                <a:solidFill>
                  <a:srgbClr val="D31B09"/>
                </a:solidFill>
                <a:latin typeface="Garamond"/>
                <a:ea typeface="ＭＳ Ｐゴシック" pitchFamily="34" charset="-128"/>
                <a:cs typeface="Garamond"/>
              </a:rPr>
              <a:t>1</a:t>
            </a:r>
            <a:r>
              <a:rPr lang="es-ES" sz="2400" b="1" dirty="0" smtClean="0">
                <a:solidFill>
                  <a:srgbClr val="D31B09"/>
                </a:solidFill>
                <a:latin typeface="Garamond"/>
                <a:ea typeface="ＭＳ Ｐゴシック" pitchFamily="34" charset="-128"/>
                <a:cs typeface="Garamond"/>
              </a:rPr>
              <a:t>(k))</a:t>
            </a:r>
            <a:endParaRPr lang="es-ES" sz="2400" dirty="0" smtClean="0">
              <a:latin typeface="Garamond"/>
              <a:ea typeface="ＭＳ Ｐゴシック" pitchFamily="34" charset="-128"/>
              <a:cs typeface="Garamond"/>
            </a:endParaRPr>
          </a:p>
          <a:p>
            <a:pPr eaLnBrk="1" hangingPunct="1">
              <a:lnSpc>
                <a:spcPct val="90000"/>
              </a:lnSpc>
              <a:buFontTx/>
              <a:buNone/>
            </a:pP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Dimensiones</a:t>
            </a:r>
            <a:endParaRPr lang="es-ES" sz="2400" dirty="0" smtClean="0">
              <a:solidFill>
                <a:srgbClr val="7F7F7F"/>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lvl="1">
              <a:spcBef>
                <a:spcPct val="0"/>
              </a:spcBef>
              <a:buFontTx/>
              <a:buNone/>
            </a:pPr>
            <a:r>
              <a:rPr lang="es-ES" sz="2400" dirty="0" smtClean="0">
                <a:latin typeface="Garamond"/>
                <a:ea typeface="ＭＳ Ｐゴシック" pitchFamily="34" charset="-128"/>
                <a:cs typeface="Garamond"/>
              </a:rPr>
              <a:t> </a:t>
            </a:r>
          </a:p>
          <a:p>
            <a:pPr>
              <a:spcBef>
                <a:spcPct val="0"/>
              </a:spcBef>
              <a:buFontTx/>
              <a:buNone/>
            </a:pPr>
            <a:r>
              <a:rPr lang="es-ES" sz="2400" dirty="0" smtClean="0">
                <a:latin typeface="Garamond"/>
                <a:ea typeface="ＭＳ Ｐゴシック" pitchFamily="34" charset="-128"/>
                <a:cs typeface="Garamond"/>
              </a:rPr>
              <a:t> Obviamente, si las privaciones que sufre una persona pobre en una dimensión se vuelven aun más profundas, entonces M</a:t>
            </a:r>
            <a:r>
              <a:rPr lang="es-ES" sz="2400" baseline="-25000" dirty="0" smtClean="0">
                <a:latin typeface="Garamond"/>
                <a:ea typeface="ＭＳ Ｐゴシック" pitchFamily="34" charset="-128"/>
                <a:cs typeface="Garamond"/>
              </a:rPr>
              <a:t>1</a:t>
            </a:r>
            <a:r>
              <a:rPr lang="es-ES" sz="2400" dirty="0" smtClean="0">
                <a:latin typeface="Garamond"/>
                <a:ea typeface="ＭＳ Ｐゴシック" pitchFamily="34" charset="-128"/>
                <a:cs typeface="Garamond"/>
              </a:rPr>
              <a:t> aumentará.</a:t>
            </a:r>
          </a:p>
          <a:p>
            <a:pPr>
              <a:spcBef>
                <a:spcPct val="0"/>
              </a:spcBef>
              <a:buFontTx/>
              <a:buNone/>
            </a:pPr>
            <a:r>
              <a:rPr lang="es-ES" sz="2400" b="1" dirty="0" smtClean="0">
                <a:solidFill>
                  <a:srgbClr val="D31B09"/>
                </a:solidFill>
                <a:latin typeface="Garamond"/>
                <a:ea typeface="ＭＳ Ｐゴシック" pitchFamily="34" charset="-128"/>
                <a:cs typeface="Garamond"/>
              </a:rPr>
              <a:t>		Satisface el axioma de </a:t>
            </a:r>
            <a:r>
              <a:rPr lang="es-ES" sz="2400" b="1" dirty="0" err="1" smtClean="0">
                <a:solidFill>
                  <a:srgbClr val="D31B09"/>
                </a:solidFill>
                <a:latin typeface="Garamond"/>
                <a:ea typeface="ＭＳ Ｐゴシック" pitchFamily="34" charset="-128"/>
                <a:cs typeface="Garamond"/>
              </a:rPr>
              <a:t>monotonicidad</a:t>
            </a:r>
            <a:endParaRPr lang="es-ES" sz="2400" b="1" dirty="0" smtClean="0">
              <a:solidFill>
                <a:srgbClr val="D31B09"/>
              </a:solidFill>
              <a:latin typeface="Garamond"/>
              <a:ea typeface="ＭＳ Ｐゴシック" pitchFamily="34" charset="-128"/>
              <a:cs typeface="Garamond"/>
            </a:endParaRPr>
          </a:p>
        </p:txBody>
      </p:sp>
      <p:graphicFrame>
        <p:nvGraphicFramePr>
          <p:cNvPr id="13314" name="Object 2"/>
          <p:cNvGraphicFramePr>
            <a:graphicFrameLocks noChangeAspect="1"/>
          </p:cNvGraphicFramePr>
          <p:nvPr>
            <p:extLst>
              <p:ext uri="{D42A27DB-BD31-4B8C-83A1-F6EECF244321}">
                <p14:modId xmlns:p14="http://schemas.microsoft.com/office/powerpoint/2010/main" val="324147427"/>
              </p:ext>
            </p:extLst>
          </p:nvPr>
        </p:nvGraphicFramePr>
        <p:xfrm>
          <a:off x="2195736" y="2276872"/>
          <a:ext cx="4248150" cy="1933575"/>
        </p:xfrm>
        <a:graphic>
          <a:graphicData uri="http://schemas.openxmlformats.org/presentationml/2006/ole">
            <mc:AlternateContent xmlns:mc="http://schemas.openxmlformats.org/markup-compatibility/2006">
              <mc:Choice xmlns:v="urn:schemas-microsoft-com:vml" Requires="v">
                <p:oleObj spid="_x0000_s116750" name="Equation" r:id="rId4" imgW="2119645" imgH="965078" progId="Equation.3">
                  <p:embed/>
                </p:oleObj>
              </mc:Choice>
              <mc:Fallback>
                <p:oleObj name="Equation" r:id="rId4" imgW="2119645" imgH="965078"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5736" y="2276872"/>
                        <a:ext cx="4248150"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437612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6200" y="332656"/>
            <a:ext cx="9067800" cy="792088"/>
          </a:xfrm>
        </p:spPr>
        <p:txBody>
          <a:bodyPr/>
          <a:lstStyle/>
          <a:p>
            <a:pPr eaLnBrk="1" hangingPunct="1"/>
            <a:r>
              <a:rPr lang="es-ES_tradnl" sz="3600" b="1" noProof="0" dirty="0" smtClean="0">
                <a:solidFill>
                  <a:srgbClr val="800000"/>
                </a:solidFill>
                <a:latin typeface="Garamond"/>
                <a:ea typeface="ＭＳ Ｐゴシック" pitchFamily="34" charset="-128"/>
                <a:cs typeface="Garamond"/>
              </a:rPr>
              <a:t>Panorama General de la Metodología</a:t>
            </a:r>
            <a:endParaRPr lang="es-ES_tradnl" sz="4000" b="1" noProof="0" dirty="0" smtClean="0">
              <a:solidFill>
                <a:srgbClr val="800000"/>
              </a:solidFill>
              <a:latin typeface="Garamond"/>
              <a:ea typeface="ＭＳ Ｐゴシック" pitchFamily="34" charset="-128"/>
              <a:cs typeface="Garamond"/>
            </a:endParaRPr>
          </a:p>
        </p:txBody>
      </p:sp>
      <p:sp>
        <p:nvSpPr>
          <p:cNvPr id="233475" name="Rectangle 3"/>
          <p:cNvSpPr>
            <a:spLocks noGrp="1" noChangeArrowheads="1"/>
          </p:cNvSpPr>
          <p:nvPr>
            <p:ph type="body" idx="1"/>
          </p:nvPr>
        </p:nvSpPr>
        <p:spPr>
          <a:xfrm>
            <a:off x="518400" y="1314000"/>
            <a:ext cx="8279998" cy="3061799"/>
          </a:xfrm>
        </p:spPr>
        <p:txBody>
          <a:bodyPr/>
          <a:lstStyle/>
          <a:p>
            <a:pPr rtl="0" eaLnBrk="1" fontAlgn="base" hangingPunct="1"/>
            <a:r>
              <a:rPr lang="es-ES_tradnl" sz="2800" noProof="0" dirty="0" smtClean="0">
                <a:solidFill>
                  <a:schemeClr val="tx1"/>
                </a:solidFill>
                <a:effectLst/>
                <a:latin typeface="Garamond"/>
                <a:ea typeface="ＭＳ Ｐゴシック" pitchFamily="16" charset="-128"/>
                <a:cs typeface="Garamond"/>
              </a:rPr>
              <a:t>Identificación del Pobre: Líneas o umbrales </a:t>
            </a:r>
            <a:r>
              <a:rPr lang="es-ES_tradnl" sz="2800" noProof="0" dirty="0" smtClean="0">
                <a:latin typeface="Garamond"/>
                <a:cs typeface="Garamond"/>
              </a:rPr>
              <a:t>duales</a:t>
            </a:r>
          </a:p>
          <a:p>
            <a:pPr lvl="1" eaLnBrk="1" hangingPunct="1"/>
            <a:r>
              <a:rPr lang="es-ES_tradnl" sz="2400" dirty="0" smtClean="0">
                <a:solidFill>
                  <a:schemeClr val="tx1"/>
                </a:solidFill>
                <a:effectLst/>
                <a:latin typeface="Garamond"/>
                <a:ea typeface="ＭＳ Ｐゴシック" pitchFamily="16" charset="-128"/>
                <a:cs typeface="Garamond"/>
              </a:rPr>
              <a:t>Umbrales de privación</a:t>
            </a:r>
            <a:r>
              <a:rPr lang="es-ES_tradnl" sz="2400" dirty="0" smtClean="0">
                <a:latin typeface="Garamond"/>
                <a:ea typeface="ＭＳ Ｐゴシック" pitchFamily="16" charset="-128"/>
                <a:cs typeface="Garamond"/>
              </a:rPr>
              <a:t>: </a:t>
            </a:r>
            <a:r>
              <a:rPr lang="es-ES_tradnl" sz="2400" u="sng" dirty="0" smtClean="0">
                <a:latin typeface="Garamond"/>
                <a:ea typeface="ＭＳ Ｐゴシック" pitchFamily="16" charset="-128"/>
                <a:cs typeface="Garamond"/>
              </a:rPr>
              <a:t>Cada</a:t>
            </a:r>
            <a:r>
              <a:rPr lang="es-ES_tradnl" sz="2400" dirty="0" smtClean="0">
                <a:latin typeface="Garamond"/>
                <a:ea typeface="ＭＳ Ｐゴシック" pitchFamily="16" charset="-128"/>
                <a:cs typeface="Garamond"/>
              </a:rPr>
              <a:t> privación cuenta</a:t>
            </a:r>
          </a:p>
          <a:p>
            <a:pPr lvl="1" eaLnBrk="1" hangingPunct="1"/>
            <a:r>
              <a:rPr lang="es-ES_tradnl" sz="2400" dirty="0" smtClean="0">
                <a:solidFill>
                  <a:schemeClr val="tx1"/>
                </a:solidFill>
                <a:effectLst/>
                <a:latin typeface="Garamond"/>
                <a:ea typeface="ＭＳ Ｐゴシック" pitchFamily="16" charset="-128"/>
                <a:cs typeface="Garamond"/>
              </a:rPr>
              <a:t>Umbral de Pobreza: en términos de valores agregados de privación</a:t>
            </a:r>
          </a:p>
          <a:p>
            <a:pPr rtl="0" eaLnBrk="1" fontAlgn="base" hangingPunct="1"/>
            <a:r>
              <a:rPr lang="es-ES_tradnl" sz="2800" dirty="0" smtClean="0">
                <a:latin typeface="Garamond"/>
                <a:cs typeface="Garamond"/>
              </a:rPr>
              <a:t>Agregación entre los pobres: el FGT ajustado se reduce al FGT en el caso de una sola dimensión.</a:t>
            </a:r>
          </a:p>
          <a:p>
            <a:pPr eaLnBrk="1" hangingPunct="1"/>
            <a:r>
              <a:rPr lang="es-ES_tradnl" sz="2800" dirty="0" smtClean="0">
                <a:latin typeface="Garamond"/>
                <a:cs typeface="Garamond"/>
              </a:rPr>
              <a:t>Medida Clave: Nivel de incidencia ajustado </a:t>
            </a:r>
            <a:r>
              <a:rPr lang="en-US" sz="2800" dirty="0">
                <a:latin typeface="Garamond"/>
                <a:ea typeface="MS PGothic" charset="0"/>
                <a:cs typeface="Garamond"/>
              </a:rPr>
              <a:t>M</a:t>
            </a:r>
            <a:r>
              <a:rPr lang="en-US" sz="2800" baseline="-25000" dirty="0">
                <a:latin typeface="Garamond"/>
                <a:ea typeface="MS PGothic" charset="0"/>
                <a:cs typeface="Garamond"/>
              </a:rPr>
              <a:t>0</a:t>
            </a:r>
            <a:r>
              <a:rPr lang="en-US" sz="2800" dirty="0">
                <a:latin typeface="Garamond"/>
                <a:ea typeface="MS PGothic" charset="0"/>
                <a:cs typeface="Garamond"/>
              </a:rPr>
              <a:t> = HA</a:t>
            </a:r>
          </a:p>
          <a:p>
            <a:pPr lvl="1" eaLnBrk="1" hangingPunct="1"/>
            <a:r>
              <a:rPr lang="es-ES_tradnl" sz="2400" dirty="0" smtClean="0">
                <a:latin typeface="Garamond"/>
                <a:cs typeface="Garamond"/>
              </a:rPr>
              <a:t>H es el porcentaje de la población identificada como pobre</a:t>
            </a:r>
          </a:p>
          <a:p>
            <a:pPr lvl="1" eaLnBrk="1" hangingPunct="1"/>
            <a:r>
              <a:rPr lang="es-ES_tradnl" sz="2400" dirty="0" smtClean="0">
                <a:latin typeface="Garamond"/>
                <a:cs typeface="Garamond"/>
              </a:rPr>
              <a:t>A es el promedio de privaciones que la población experimenta al mismo tiempo, o intensidad</a:t>
            </a:r>
          </a:p>
          <a:p>
            <a:pPr lvl="1" eaLnBrk="1" hangingPunct="1"/>
            <a:endParaRPr lang="es-ES_tradnl" sz="2400" dirty="0" smtClean="0">
              <a:latin typeface="Garamond"/>
              <a:cs typeface="Garamond"/>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33475">
                                            <p:txEl>
                                              <p:pRg st="0" end="0"/>
                                            </p:txEl>
                                          </p:spTgt>
                                        </p:tgtEl>
                                        <p:attrNameLst>
                                          <p:attrName>style.visibility</p:attrName>
                                        </p:attrNameLst>
                                      </p:cBhvr>
                                      <p:to>
                                        <p:strVal val="visible"/>
                                      </p:to>
                                    </p:set>
                                    <p:animEffect transition="in" filter="wipe(up)">
                                      <p:cBhvr>
                                        <p:cTn id="7" dur="500"/>
                                        <p:tgtEl>
                                          <p:spTgt spid="2334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33475">
                                            <p:txEl>
                                              <p:pRg st="1" end="1"/>
                                            </p:txEl>
                                          </p:spTgt>
                                        </p:tgtEl>
                                        <p:attrNameLst>
                                          <p:attrName>style.visibility</p:attrName>
                                        </p:attrNameLst>
                                      </p:cBhvr>
                                      <p:to>
                                        <p:strVal val="visible"/>
                                      </p:to>
                                    </p:set>
                                    <p:animEffect transition="in" filter="wipe(up)">
                                      <p:cBhvr>
                                        <p:cTn id="12" dur="500"/>
                                        <p:tgtEl>
                                          <p:spTgt spid="2334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33475">
                                            <p:txEl>
                                              <p:pRg st="2" end="2"/>
                                            </p:txEl>
                                          </p:spTgt>
                                        </p:tgtEl>
                                        <p:attrNameLst>
                                          <p:attrName>style.visibility</p:attrName>
                                        </p:attrNameLst>
                                      </p:cBhvr>
                                      <p:to>
                                        <p:strVal val="visible"/>
                                      </p:to>
                                    </p:set>
                                    <p:animEffect transition="in" filter="wipe(up)">
                                      <p:cBhvr>
                                        <p:cTn id="17" dur="500"/>
                                        <p:tgtEl>
                                          <p:spTgt spid="2334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33475">
                                            <p:txEl>
                                              <p:pRg st="3" end="3"/>
                                            </p:txEl>
                                          </p:spTgt>
                                        </p:tgtEl>
                                        <p:attrNameLst>
                                          <p:attrName>style.visibility</p:attrName>
                                        </p:attrNameLst>
                                      </p:cBhvr>
                                      <p:to>
                                        <p:strVal val="visible"/>
                                      </p:to>
                                    </p:set>
                                    <p:animEffect transition="in" filter="wipe(up)">
                                      <p:cBhvr>
                                        <p:cTn id="22" dur="500"/>
                                        <p:tgtEl>
                                          <p:spTgt spid="2334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33475">
                                            <p:txEl>
                                              <p:pRg st="4" end="4"/>
                                            </p:txEl>
                                          </p:spTgt>
                                        </p:tgtEl>
                                        <p:attrNameLst>
                                          <p:attrName>style.visibility</p:attrName>
                                        </p:attrNameLst>
                                      </p:cBhvr>
                                      <p:to>
                                        <p:strVal val="visible"/>
                                      </p:to>
                                    </p:set>
                                    <p:animEffect transition="in" filter="wipe(up)">
                                      <p:cBhvr>
                                        <p:cTn id="27" dur="500"/>
                                        <p:tgtEl>
                                          <p:spTgt spid="2334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33475">
                                            <p:txEl>
                                              <p:pRg st="5" end="5"/>
                                            </p:txEl>
                                          </p:spTgt>
                                        </p:tgtEl>
                                        <p:attrNameLst>
                                          <p:attrName>style.visibility</p:attrName>
                                        </p:attrNameLst>
                                      </p:cBhvr>
                                      <p:to>
                                        <p:strVal val="visible"/>
                                      </p:to>
                                    </p:set>
                                    <p:animEffect transition="in" filter="wipe(up)">
                                      <p:cBhvr>
                                        <p:cTn id="32" dur="500"/>
                                        <p:tgtEl>
                                          <p:spTgt spid="23347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33475">
                                            <p:txEl>
                                              <p:pRg st="6" end="6"/>
                                            </p:txEl>
                                          </p:spTgt>
                                        </p:tgtEl>
                                        <p:attrNameLst>
                                          <p:attrName>style.visibility</p:attrName>
                                        </p:attrNameLst>
                                      </p:cBhvr>
                                      <p:to>
                                        <p:strVal val="visible"/>
                                      </p:to>
                                    </p:set>
                                    <p:animEffect transition="in" filter="wipe(up)">
                                      <p:cBhvr>
                                        <p:cTn id="37" dur="500"/>
                                        <p:tgtEl>
                                          <p:spTgt spid="2334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5" grpId="0" build="p" bldLvl="2"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0" y="332656"/>
            <a:ext cx="9144000" cy="836712"/>
          </a:xfrm>
        </p:spPr>
        <p:txBody>
          <a:bodyPr/>
          <a:lstStyle/>
          <a:p>
            <a:pPr eaLnBrk="1" hangingPunct="1"/>
            <a:r>
              <a:rPr lang="es-ES" sz="4000" b="1" dirty="0" smtClean="0">
                <a:solidFill>
                  <a:srgbClr val="800000"/>
                </a:solidFill>
                <a:latin typeface="Garamond"/>
                <a:ea typeface="ＭＳ Ｐゴシック" pitchFamily="34" charset="-128"/>
                <a:cs typeface="Garamond"/>
              </a:rPr>
              <a:t>Agregación: FGT Ajustada</a:t>
            </a:r>
            <a:endParaRPr lang="en-US" sz="4000" b="1" dirty="0" smtClean="0">
              <a:solidFill>
                <a:srgbClr val="800000"/>
              </a:solidFill>
              <a:latin typeface="Garamond"/>
              <a:ea typeface="ＭＳ Ｐゴシック" pitchFamily="34" charset="-128"/>
              <a:cs typeface="Garamond"/>
            </a:endParaRPr>
          </a:p>
        </p:txBody>
      </p:sp>
      <p:sp>
        <p:nvSpPr>
          <p:cNvPr id="14340"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Consideremos la matriz de brechas al cuadrado</a:t>
            </a: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Dimensiones</a:t>
            </a:r>
            <a:endParaRPr lang="es-ES" sz="2400" dirty="0" smtClean="0">
              <a:solidFill>
                <a:srgbClr val="7F7F7F"/>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lvl="1">
              <a:spcBef>
                <a:spcPct val="0"/>
              </a:spcBef>
              <a:buFontTx/>
              <a:buNone/>
            </a:pPr>
            <a:r>
              <a:rPr lang="es-ES" sz="2400" dirty="0" smtClean="0">
                <a:latin typeface="Garamond"/>
                <a:ea typeface="ＭＳ Ｐゴシック" pitchFamily="34" charset="-128"/>
                <a:cs typeface="Garamond"/>
              </a:rPr>
              <a:t> </a:t>
            </a:r>
          </a:p>
          <a:p>
            <a:pPr>
              <a:spcBef>
                <a:spcPct val="0"/>
              </a:spcBef>
              <a:buFontTx/>
              <a:buNone/>
            </a:pPr>
            <a:r>
              <a:rPr lang="es-ES" sz="2400" dirty="0" smtClean="0">
                <a:latin typeface="Garamond"/>
                <a:ea typeface="ＭＳ Ｐゴシック" pitchFamily="34" charset="-128"/>
                <a:cs typeface="Garamond"/>
              </a:rPr>
              <a:t>  </a:t>
            </a:r>
          </a:p>
        </p:txBody>
      </p:sp>
      <p:graphicFrame>
        <p:nvGraphicFramePr>
          <p:cNvPr id="14338" name="Object 2"/>
          <p:cNvGraphicFramePr>
            <a:graphicFrameLocks noChangeAspect="1"/>
          </p:cNvGraphicFramePr>
          <p:nvPr/>
        </p:nvGraphicFramePr>
        <p:xfrm>
          <a:off x="2135188" y="2590800"/>
          <a:ext cx="4300537" cy="1781175"/>
        </p:xfrm>
        <a:graphic>
          <a:graphicData uri="http://schemas.openxmlformats.org/presentationml/2006/ole">
            <mc:AlternateContent xmlns:mc="http://schemas.openxmlformats.org/markup-compatibility/2006">
              <mc:Choice xmlns:v="urn:schemas-microsoft-com:vml" Requires="v">
                <p:oleObj spid="_x0000_s117774" name="Equation" r:id="rId4" imgW="2143882" imgH="887960" progId="Equation.3">
                  <p:embed/>
                </p:oleObj>
              </mc:Choice>
              <mc:Fallback>
                <p:oleObj name="Equation" r:id="rId4" imgW="2143882" imgH="88796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5188" y="2590800"/>
                        <a:ext cx="4300537" cy="178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68437333"/>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0" y="188640"/>
            <a:ext cx="9144000" cy="1052736"/>
          </a:xfrm>
        </p:spPr>
        <p:txBody>
          <a:bodyPr/>
          <a:lstStyle/>
          <a:p>
            <a:pPr eaLnBrk="1" hangingPunct="1"/>
            <a:r>
              <a:rPr lang="es-ES" sz="4000" b="1" dirty="0" smtClean="0">
                <a:solidFill>
                  <a:srgbClr val="800000"/>
                </a:solidFill>
                <a:latin typeface="Garamond"/>
                <a:ea typeface="ＭＳ Ｐゴシック" pitchFamily="34" charset="-128"/>
                <a:cs typeface="Garamond"/>
              </a:rPr>
              <a:t>Agregación: FGT Ajustada</a:t>
            </a:r>
            <a:endParaRPr lang="en-US" sz="4000" b="1" dirty="0" smtClean="0">
              <a:solidFill>
                <a:srgbClr val="800000"/>
              </a:solidFill>
              <a:latin typeface="Garamond"/>
              <a:ea typeface="ＭＳ Ｐゴシック" pitchFamily="34" charset="-128"/>
              <a:cs typeface="Garamond"/>
            </a:endParaRPr>
          </a:p>
        </p:txBody>
      </p:sp>
      <p:sp>
        <p:nvSpPr>
          <p:cNvPr id="15364"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FGT ajustada es M</a:t>
            </a:r>
            <a:r>
              <a:rPr lang="es-ES" sz="2400" baseline="-25000" dirty="0" smtClean="0">
                <a:latin typeface="Garamond"/>
                <a:ea typeface="ＭＳ Ｐゴシック" pitchFamily="34" charset="-128"/>
                <a:cs typeface="Garamond"/>
              </a:rPr>
              <a:t>2</a:t>
            </a:r>
            <a:r>
              <a:rPr lang="es-ES" sz="2400" dirty="0" smtClean="0">
                <a:latin typeface="Garamond"/>
                <a:ea typeface="ＭＳ Ｐゴシック" pitchFamily="34" charset="-128"/>
                <a:cs typeface="Garamond"/>
              </a:rPr>
              <a:t> = </a:t>
            </a:r>
            <a:r>
              <a:rPr lang="el-GR" sz="2400" b="1" dirty="0" smtClean="0">
                <a:solidFill>
                  <a:srgbClr val="D31B09"/>
                </a:solidFill>
                <a:latin typeface="Garamond"/>
                <a:ea typeface="ＭＳ Ｐゴシック" pitchFamily="34" charset="-128"/>
                <a:cs typeface="Garamond"/>
              </a:rPr>
              <a:t>μ</a:t>
            </a:r>
            <a:r>
              <a:rPr lang="es-ES" sz="2400" b="1" dirty="0" smtClean="0">
                <a:solidFill>
                  <a:srgbClr val="D31B09"/>
                </a:solidFill>
                <a:latin typeface="Garamond"/>
                <a:ea typeface="ＭＳ Ｐゴシック" pitchFamily="34" charset="-128"/>
                <a:cs typeface="Garamond"/>
              </a:rPr>
              <a:t>(g</a:t>
            </a:r>
            <a:r>
              <a:rPr lang="es-ES" sz="2400" b="1" baseline="30000" dirty="0" smtClean="0">
                <a:solidFill>
                  <a:srgbClr val="D31B09"/>
                </a:solidFill>
                <a:latin typeface="Garamond"/>
                <a:ea typeface="ＭＳ Ｐゴシック" pitchFamily="34" charset="-128"/>
                <a:cs typeface="Garamond"/>
              </a:rPr>
              <a:t>2</a:t>
            </a:r>
            <a:r>
              <a:rPr lang="es-ES" sz="2400" b="1" dirty="0" smtClean="0">
                <a:solidFill>
                  <a:srgbClr val="D31B09"/>
                </a:solidFill>
                <a:latin typeface="Garamond"/>
                <a:ea typeface="ＭＳ Ｐゴシック" pitchFamily="34" charset="-128"/>
                <a:cs typeface="Garamond"/>
              </a:rPr>
              <a:t>(k))</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Dimensiones</a:t>
            </a:r>
            <a:endParaRPr lang="es-ES" sz="2400" dirty="0" smtClean="0">
              <a:solidFill>
                <a:srgbClr val="7F7F7F"/>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lvl="1">
              <a:spcBef>
                <a:spcPct val="0"/>
              </a:spcBef>
              <a:buFontTx/>
              <a:buNone/>
            </a:pPr>
            <a:r>
              <a:rPr lang="es-ES" sz="2400" dirty="0" smtClean="0">
                <a:latin typeface="Garamond"/>
                <a:ea typeface="ＭＳ Ｐゴシック" pitchFamily="34" charset="-128"/>
                <a:cs typeface="Garamond"/>
              </a:rPr>
              <a:t> </a:t>
            </a:r>
          </a:p>
          <a:p>
            <a:pPr>
              <a:spcBef>
                <a:spcPct val="0"/>
              </a:spcBef>
              <a:buFontTx/>
              <a:buNone/>
            </a:pPr>
            <a:r>
              <a:rPr lang="es-ES" sz="2400" dirty="0" smtClean="0">
                <a:latin typeface="Garamond"/>
                <a:ea typeface="ＭＳ Ｐゴシック" pitchFamily="34" charset="-128"/>
                <a:cs typeface="Garamond"/>
              </a:rPr>
              <a:t>  </a:t>
            </a:r>
            <a:r>
              <a:rPr lang="es-ES" sz="2400" dirty="0">
                <a:latin typeface="Garamond"/>
                <a:ea typeface="ＭＳ Ｐゴシック" pitchFamily="34" charset="-128"/>
                <a:cs typeface="Garamond"/>
              </a:rPr>
              <a:t>M</a:t>
            </a:r>
            <a:r>
              <a:rPr lang="es-ES" sz="2400" baseline="-25000" dirty="0">
                <a:latin typeface="Garamond"/>
                <a:ea typeface="ＭＳ Ｐゴシック" pitchFamily="34" charset="-128"/>
                <a:cs typeface="Garamond"/>
              </a:rPr>
              <a:t>1</a:t>
            </a:r>
            <a:r>
              <a:rPr lang="es-ES" sz="2400" dirty="0">
                <a:latin typeface="Garamond"/>
                <a:ea typeface="ＭＳ Ｐゴシック" pitchFamily="34" charset="-128"/>
                <a:cs typeface="Garamond"/>
              </a:rPr>
              <a:t> = </a:t>
            </a:r>
            <a:r>
              <a:rPr lang="el-GR" sz="2400" b="1" dirty="0">
                <a:solidFill>
                  <a:srgbClr val="D31B09"/>
                </a:solidFill>
                <a:latin typeface="Garamond"/>
                <a:ea typeface="ＭＳ Ｐゴシック" pitchFamily="34" charset="-128"/>
                <a:cs typeface="Garamond"/>
              </a:rPr>
              <a:t>μ</a:t>
            </a:r>
            <a:r>
              <a:rPr lang="es-ES" sz="2400" b="1" dirty="0">
                <a:solidFill>
                  <a:srgbClr val="D31B09"/>
                </a:solidFill>
                <a:latin typeface="Garamond"/>
                <a:ea typeface="ＭＳ Ｐゴシック" pitchFamily="34" charset="-128"/>
                <a:cs typeface="Garamond"/>
              </a:rPr>
              <a:t>(</a:t>
            </a:r>
            <a:r>
              <a:rPr lang="es-ES" sz="2400" b="1" dirty="0" smtClean="0">
                <a:solidFill>
                  <a:srgbClr val="D31B09"/>
                </a:solidFill>
                <a:latin typeface="Garamond"/>
                <a:ea typeface="ＭＳ Ｐゴシック" pitchFamily="34" charset="-128"/>
                <a:cs typeface="Garamond"/>
              </a:rPr>
              <a:t>g</a:t>
            </a:r>
            <a:r>
              <a:rPr lang="es-ES" sz="2400" b="1" baseline="30000" dirty="0" smtClean="0">
                <a:solidFill>
                  <a:srgbClr val="D31B09"/>
                </a:solidFill>
                <a:latin typeface="Garamond"/>
                <a:ea typeface="ＭＳ Ｐゴシック" pitchFamily="34" charset="-128"/>
                <a:cs typeface="Garamond"/>
              </a:rPr>
              <a:t>2</a:t>
            </a:r>
            <a:r>
              <a:rPr lang="es-ES" sz="2400" b="1" dirty="0" smtClean="0">
                <a:solidFill>
                  <a:srgbClr val="D31B09"/>
                </a:solidFill>
                <a:latin typeface="Garamond"/>
                <a:ea typeface="ＭＳ Ｐゴシック" pitchFamily="34" charset="-128"/>
                <a:cs typeface="Garamond"/>
              </a:rPr>
              <a:t>(</a:t>
            </a:r>
            <a:r>
              <a:rPr lang="es-ES" sz="2400" b="1" dirty="0">
                <a:solidFill>
                  <a:srgbClr val="D31B09"/>
                </a:solidFill>
                <a:latin typeface="Garamond"/>
                <a:ea typeface="ＭＳ Ｐゴシック" pitchFamily="34" charset="-128"/>
                <a:cs typeface="Garamond"/>
              </a:rPr>
              <a:t>k))= </a:t>
            </a:r>
            <a:r>
              <a:rPr lang="es-ES" sz="2400" dirty="0">
                <a:latin typeface="Garamond"/>
                <a:ea typeface="ＭＳ Ｐゴシック" pitchFamily="34" charset="-128"/>
                <a:cs typeface="Garamond"/>
              </a:rPr>
              <a:t>(</a:t>
            </a:r>
            <a:r>
              <a:rPr lang="es-ES" sz="2400" dirty="0" smtClean="0">
                <a:latin typeface="Garamond"/>
                <a:ea typeface="ＭＳ Ｐゴシック" pitchFamily="34" charset="-128"/>
                <a:cs typeface="Garamond"/>
              </a:rPr>
              <a:t>0.42</a:t>
            </a:r>
            <a:r>
              <a:rPr lang="es-ES" sz="2400" baseline="30000" dirty="0" smtClean="0">
                <a:latin typeface="Garamond"/>
                <a:ea typeface="ＭＳ Ｐゴシック" pitchFamily="34" charset="-128"/>
                <a:cs typeface="Garamond"/>
              </a:rPr>
              <a:t>2</a:t>
            </a:r>
            <a:r>
              <a:rPr lang="es-ES" sz="2400" dirty="0" smtClean="0">
                <a:latin typeface="Garamond"/>
                <a:ea typeface="ＭＳ Ｐゴシック" pitchFamily="34" charset="-128"/>
                <a:cs typeface="Garamond"/>
              </a:rPr>
              <a:t>+</a:t>
            </a:r>
            <a:r>
              <a:rPr lang="es-ES" sz="2400" dirty="0">
                <a:latin typeface="Garamond"/>
                <a:ea typeface="ＭＳ Ｐゴシック" pitchFamily="34" charset="-128"/>
                <a:cs typeface="Garamond"/>
              </a:rPr>
              <a:t>1+</a:t>
            </a:r>
            <a:r>
              <a:rPr lang="es-ES" sz="2400" dirty="0" smtClean="0">
                <a:latin typeface="Garamond"/>
                <a:ea typeface="ＭＳ Ｐゴシック" pitchFamily="34" charset="-128"/>
                <a:cs typeface="Garamond"/>
              </a:rPr>
              <a:t>0.04</a:t>
            </a:r>
            <a:r>
              <a:rPr lang="es-ES" sz="2400" baseline="30000" dirty="0">
                <a:latin typeface="Garamond"/>
                <a:ea typeface="ＭＳ Ｐゴシック" pitchFamily="34" charset="-128"/>
                <a:cs typeface="Garamond"/>
              </a:rPr>
              <a:t>2</a:t>
            </a:r>
            <a:r>
              <a:rPr lang="es-ES" sz="2400" dirty="0" smtClean="0">
                <a:latin typeface="Garamond"/>
                <a:ea typeface="ＭＳ Ｐゴシック" pitchFamily="34" charset="-128"/>
                <a:cs typeface="Garamond"/>
              </a:rPr>
              <a:t>+0.17</a:t>
            </a:r>
            <a:r>
              <a:rPr lang="es-ES" sz="2400" baseline="30000" dirty="0">
                <a:latin typeface="Garamond"/>
                <a:ea typeface="ＭＳ Ｐゴシック" pitchFamily="34" charset="-128"/>
                <a:cs typeface="Garamond"/>
              </a:rPr>
              <a:t>2</a:t>
            </a:r>
            <a:r>
              <a:rPr lang="es-ES" sz="2400" dirty="0" smtClean="0">
                <a:latin typeface="Garamond"/>
                <a:ea typeface="ＭＳ Ｐゴシック" pitchFamily="34" charset="-128"/>
                <a:cs typeface="Garamond"/>
              </a:rPr>
              <a:t>+0.67</a:t>
            </a:r>
            <a:r>
              <a:rPr lang="es-ES" sz="2400" baseline="30000" dirty="0">
                <a:latin typeface="Garamond"/>
                <a:ea typeface="ＭＳ Ｐゴシック" pitchFamily="34" charset="-128"/>
                <a:cs typeface="Garamond"/>
              </a:rPr>
              <a:t>2</a:t>
            </a:r>
            <a:r>
              <a:rPr lang="es-ES" sz="2400" dirty="0" smtClean="0">
                <a:latin typeface="Garamond"/>
                <a:ea typeface="ＭＳ Ｐゴシック" pitchFamily="34" charset="-128"/>
                <a:cs typeface="Garamond"/>
              </a:rPr>
              <a:t>+</a:t>
            </a:r>
            <a:r>
              <a:rPr lang="es-ES" sz="2400" dirty="0">
                <a:latin typeface="Garamond"/>
                <a:ea typeface="ＭＳ Ｐゴシック" pitchFamily="34" charset="-128"/>
                <a:cs typeface="Garamond"/>
              </a:rPr>
              <a:t>1)/16</a:t>
            </a:r>
            <a:r>
              <a:rPr lang="es-ES" sz="2400" dirty="0" smtClean="0">
                <a:latin typeface="Garamond"/>
                <a:ea typeface="ＭＳ Ｐゴシック" pitchFamily="34" charset="-128"/>
                <a:cs typeface="Garamond"/>
              </a:rPr>
              <a:t>=0.166</a:t>
            </a:r>
            <a:endParaRPr lang="es-ES" sz="2400" dirty="0" smtClean="0">
              <a:latin typeface="Garamond"/>
              <a:ea typeface="ＭＳ Ｐゴシック" pitchFamily="34" charset="-128"/>
              <a:cs typeface="Garamond"/>
            </a:endParaRPr>
          </a:p>
        </p:txBody>
      </p:sp>
      <p:graphicFrame>
        <p:nvGraphicFramePr>
          <p:cNvPr id="15362" name="Object 2"/>
          <p:cNvGraphicFramePr>
            <a:graphicFrameLocks noChangeAspect="1"/>
          </p:cNvGraphicFramePr>
          <p:nvPr/>
        </p:nvGraphicFramePr>
        <p:xfrm>
          <a:off x="2135188" y="2590800"/>
          <a:ext cx="4300537" cy="1781175"/>
        </p:xfrm>
        <a:graphic>
          <a:graphicData uri="http://schemas.openxmlformats.org/presentationml/2006/ole">
            <mc:AlternateContent xmlns:mc="http://schemas.openxmlformats.org/markup-compatibility/2006">
              <mc:Choice xmlns:v="urn:schemas-microsoft-com:vml" Requires="v">
                <p:oleObj spid="_x0000_s118798" name="Equation" r:id="rId4" imgW="2143882" imgH="887960" progId="Equation.3">
                  <p:embed/>
                </p:oleObj>
              </mc:Choice>
              <mc:Fallback>
                <p:oleObj name="Equation" r:id="rId4" imgW="2143882" imgH="88796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5188" y="2590800"/>
                        <a:ext cx="4300537" cy="178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52009656"/>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19642" y="188640"/>
            <a:ext cx="9144000" cy="980728"/>
          </a:xfrm>
        </p:spPr>
        <p:txBody>
          <a:bodyPr/>
          <a:lstStyle/>
          <a:p>
            <a:pPr eaLnBrk="1" hangingPunct="1"/>
            <a:r>
              <a:rPr lang="es-ES" sz="4000" b="1" dirty="0" smtClean="0">
                <a:solidFill>
                  <a:srgbClr val="800000"/>
                </a:solidFill>
                <a:latin typeface="Garamond"/>
                <a:ea typeface="ＭＳ Ｐゴシック" pitchFamily="34" charset="-128"/>
                <a:cs typeface="Garamond"/>
              </a:rPr>
              <a:t>Agregación: FGT Ajustada</a:t>
            </a:r>
            <a:endParaRPr lang="en-US" sz="4000" b="1" dirty="0" smtClean="0">
              <a:solidFill>
                <a:srgbClr val="800000"/>
              </a:solidFill>
              <a:latin typeface="Garamond"/>
              <a:ea typeface="ＭＳ Ｐゴシック" pitchFamily="34" charset="-128"/>
              <a:cs typeface="Garamond"/>
            </a:endParaRPr>
          </a:p>
        </p:txBody>
      </p:sp>
      <p:sp>
        <p:nvSpPr>
          <p:cNvPr id="16388" name="Rectangle 3"/>
          <p:cNvSpPr>
            <a:spLocks noGrp="1" noChangeArrowheads="1"/>
          </p:cNvSpPr>
          <p:nvPr>
            <p:ph type="body" idx="1"/>
          </p:nvPr>
        </p:nvSpPr>
        <p:spPr>
          <a:xfrm>
            <a:off x="685800" y="1219200"/>
            <a:ext cx="7924800" cy="5638800"/>
          </a:xfrm>
        </p:spPr>
        <p:txBody>
          <a:bodyPr/>
          <a:lstStyle/>
          <a:p>
            <a:pPr eaLnBrk="1" hangingPunct="1">
              <a:lnSpc>
                <a:spcPct val="90000"/>
              </a:lnSpc>
              <a:buFontTx/>
              <a:buNone/>
            </a:pPr>
            <a:r>
              <a:rPr lang="es-ES" sz="2400" dirty="0" smtClean="0">
                <a:latin typeface="Garamond"/>
                <a:ea typeface="ＭＳ Ｐゴシック" pitchFamily="34" charset="-128"/>
                <a:cs typeface="Garamond"/>
              </a:rPr>
              <a:t>FGT ajustada es M</a:t>
            </a:r>
            <a:r>
              <a:rPr lang="es-ES" sz="2400" baseline="-25000" dirty="0" smtClean="0">
                <a:latin typeface="Garamond"/>
                <a:ea typeface="ＭＳ Ｐゴシック" pitchFamily="34" charset="-128"/>
                <a:cs typeface="Garamond"/>
              </a:rPr>
              <a:t>2</a:t>
            </a:r>
            <a:r>
              <a:rPr lang="es-ES" sz="2400" dirty="0" smtClean="0">
                <a:latin typeface="Garamond"/>
                <a:ea typeface="ＭＳ Ｐゴシック" pitchFamily="34" charset="-128"/>
                <a:cs typeface="Garamond"/>
              </a:rPr>
              <a:t> = </a:t>
            </a:r>
            <a:r>
              <a:rPr lang="el-GR" sz="2400" b="1" dirty="0">
                <a:solidFill>
                  <a:srgbClr val="D31B09"/>
                </a:solidFill>
                <a:latin typeface="Garamond"/>
                <a:ea typeface="ＭＳ Ｐゴシック" pitchFamily="34" charset="-128"/>
                <a:cs typeface="Garamond"/>
              </a:rPr>
              <a:t>μ</a:t>
            </a:r>
            <a:r>
              <a:rPr lang="es-ES" sz="2400" b="1" dirty="0" smtClean="0">
                <a:solidFill>
                  <a:srgbClr val="D31B09"/>
                </a:solidFill>
                <a:latin typeface="Garamond"/>
                <a:ea typeface="ＭＳ Ｐゴシック" pitchFamily="34" charset="-128"/>
                <a:cs typeface="Garamond"/>
              </a:rPr>
              <a:t>(g</a:t>
            </a:r>
            <a:r>
              <a:rPr lang="es-ES" sz="2400" b="1" baseline="30000" dirty="0" smtClean="0">
                <a:solidFill>
                  <a:srgbClr val="D31B09"/>
                </a:solidFill>
                <a:latin typeface="Garamond"/>
                <a:ea typeface="ＭＳ Ｐゴシック" pitchFamily="34" charset="-128"/>
                <a:cs typeface="Garamond"/>
              </a:rPr>
              <a:t>2</a:t>
            </a:r>
            <a:r>
              <a:rPr lang="es-ES" sz="2400" b="1" dirty="0" smtClean="0">
                <a:solidFill>
                  <a:srgbClr val="D31B09"/>
                </a:solidFill>
                <a:latin typeface="Garamond"/>
                <a:ea typeface="ＭＳ Ｐゴシック" pitchFamily="34" charset="-128"/>
                <a:cs typeface="Garamond"/>
              </a:rPr>
              <a:t>(k))</a:t>
            </a: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endParaRPr lang="es-ES" sz="2400" dirty="0" smtClean="0">
              <a:solidFill>
                <a:schemeClr val="hlink"/>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Dimensiones</a:t>
            </a:r>
            <a:endParaRPr lang="es-ES" sz="2400" dirty="0" smtClean="0">
              <a:solidFill>
                <a:srgbClr val="7F7F7F"/>
              </a:solidFill>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solidFill>
                  <a:schemeClr val="bg2"/>
                </a:solidFill>
                <a:latin typeface="Garamond"/>
                <a:ea typeface="ＭＳ Ｐゴシック" pitchFamily="34" charset="-128"/>
                <a:cs typeface="Garamond"/>
              </a:rPr>
              <a:t>                                                                                  </a:t>
            </a:r>
            <a:r>
              <a:rPr lang="es-ES" sz="2400" dirty="0" smtClean="0">
                <a:solidFill>
                  <a:srgbClr val="7F7F7F"/>
                </a:solidFill>
                <a:latin typeface="Garamond"/>
                <a:ea typeface="ＭＳ Ｐゴシック" pitchFamily="34" charset="-128"/>
                <a:cs typeface="Garamond"/>
              </a:rPr>
              <a:t>Personas</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r>
              <a:rPr lang="es-ES" sz="2400" dirty="0" smtClean="0">
                <a:latin typeface="Garamond"/>
                <a:ea typeface="ＭＳ Ｐゴシック" pitchFamily="34" charset="-128"/>
                <a:cs typeface="Garamond"/>
              </a:rPr>
              <a:t> </a:t>
            </a:r>
          </a:p>
          <a:p>
            <a:pPr eaLnBrk="1" hangingPunct="1">
              <a:lnSpc>
                <a:spcPct val="90000"/>
              </a:lnSpc>
              <a:buFontTx/>
              <a:buNone/>
            </a:pPr>
            <a:endParaRPr lang="es-ES" sz="2400" dirty="0" smtClean="0">
              <a:latin typeface="Garamond"/>
              <a:ea typeface="ＭＳ Ｐゴシック" pitchFamily="34" charset="-128"/>
              <a:cs typeface="Garamond"/>
            </a:endParaRPr>
          </a:p>
          <a:p>
            <a:pPr eaLnBrk="1" hangingPunct="1">
              <a:lnSpc>
                <a:spcPct val="90000"/>
              </a:lnSpc>
              <a:buFontTx/>
              <a:buNone/>
            </a:pPr>
            <a:r>
              <a:rPr lang="es-ES" sz="2400" dirty="0" smtClean="0">
                <a:latin typeface="Garamond"/>
                <a:ea typeface="ＭＳ Ｐゴシック" pitchFamily="34" charset="-128"/>
                <a:cs typeface="Garamond"/>
              </a:rPr>
              <a:t>	Satisface el axioma de transferencia               </a:t>
            </a:r>
          </a:p>
          <a:p>
            <a:pPr lvl="1">
              <a:spcBef>
                <a:spcPct val="0"/>
              </a:spcBef>
              <a:buFontTx/>
              <a:buNone/>
            </a:pPr>
            <a:r>
              <a:rPr lang="es-ES" sz="2400" dirty="0" smtClean="0">
                <a:latin typeface="Garamond"/>
                <a:ea typeface="ＭＳ Ｐゴシック" pitchFamily="34" charset="-128"/>
                <a:cs typeface="Garamond"/>
              </a:rPr>
              <a:t> </a:t>
            </a:r>
          </a:p>
          <a:p>
            <a:pPr>
              <a:spcBef>
                <a:spcPct val="0"/>
              </a:spcBef>
              <a:buFontTx/>
              <a:buNone/>
            </a:pPr>
            <a:r>
              <a:rPr lang="es-ES" sz="2400" dirty="0" smtClean="0">
                <a:latin typeface="Garamond"/>
                <a:ea typeface="ＭＳ Ｐゴシック" pitchFamily="34" charset="-128"/>
                <a:cs typeface="Garamond"/>
              </a:rPr>
              <a:t>  </a:t>
            </a:r>
          </a:p>
        </p:txBody>
      </p:sp>
      <p:graphicFrame>
        <p:nvGraphicFramePr>
          <p:cNvPr id="16386" name="Object 2"/>
          <p:cNvGraphicFramePr>
            <a:graphicFrameLocks noChangeAspect="1"/>
          </p:cNvGraphicFramePr>
          <p:nvPr/>
        </p:nvGraphicFramePr>
        <p:xfrm>
          <a:off x="2135188" y="2590800"/>
          <a:ext cx="4300537" cy="1781175"/>
        </p:xfrm>
        <a:graphic>
          <a:graphicData uri="http://schemas.openxmlformats.org/presentationml/2006/ole">
            <mc:AlternateContent xmlns:mc="http://schemas.openxmlformats.org/markup-compatibility/2006">
              <mc:Choice xmlns:v="urn:schemas-microsoft-com:vml" Requires="v">
                <p:oleObj spid="_x0000_s119822" name="Equation" r:id="rId4" imgW="2143882" imgH="887960" progId="Equation.3">
                  <p:embed/>
                </p:oleObj>
              </mc:Choice>
              <mc:Fallback>
                <p:oleObj name="Equation" r:id="rId4" imgW="2143882" imgH="88796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5188" y="2590800"/>
                        <a:ext cx="4300537" cy="178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085711153"/>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457200"/>
            <a:ext cx="7772400" cy="1143000"/>
          </a:xfrm>
        </p:spPr>
        <p:txBody>
          <a:bodyPr/>
          <a:lstStyle/>
          <a:p>
            <a:r>
              <a:rPr lang="es-ES" sz="4000" b="1" dirty="0" smtClean="0">
                <a:solidFill>
                  <a:srgbClr val="800000"/>
                </a:solidFill>
                <a:latin typeface="Garamond"/>
                <a:ea typeface="ＭＳ Ｐゴシック" pitchFamily="34" charset="-128"/>
                <a:cs typeface="Garamond"/>
              </a:rPr>
              <a:t>Propiedades de las Metodologías de Pobreza Multidimensional</a:t>
            </a:r>
          </a:p>
        </p:txBody>
      </p:sp>
      <p:sp>
        <p:nvSpPr>
          <p:cNvPr id="22531" name="Rectangle 3"/>
          <p:cNvSpPr>
            <a:spLocks noGrp="1" noChangeArrowheads="1"/>
          </p:cNvSpPr>
          <p:nvPr>
            <p:ph type="body" idx="1"/>
          </p:nvPr>
        </p:nvSpPr>
        <p:spPr>
          <a:xfrm>
            <a:off x="250825" y="1818000"/>
            <a:ext cx="8458200" cy="5961063"/>
          </a:xfrm>
        </p:spPr>
        <p:txBody>
          <a:bodyPr/>
          <a:lstStyle/>
          <a:p>
            <a:r>
              <a:rPr lang="es-ES" sz="2800" dirty="0" smtClean="0">
                <a:latin typeface="Garamond"/>
                <a:ea typeface="ＭＳ Ｐゴシック" pitchFamily="34" charset="-128"/>
                <a:cs typeface="Garamond"/>
              </a:rPr>
              <a:t>Los axiomas son </a:t>
            </a:r>
            <a:r>
              <a:rPr lang="es-ES" sz="2800" b="1" i="1" dirty="0" smtClean="0">
                <a:latin typeface="Garamond"/>
                <a:ea typeface="ＭＳ Ｐゴシック" pitchFamily="34" charset="-128"/>
                <a:cs typeface="Garamond"/>
              </a:rPr>
              <a:t>restricciones conjuntas</a:t>
            </a:r>
            <a:r>
              <a:rPr lang="es-ES" sz="2800" dirty="0" smtClean="0">
                <a:latin typeface="Garamond"/>
                <a:ea typeface="ＭＳ Ｐゴシック" pitchFamily="34" charset="-128"/>
                <a:cs typeface="Garamond"/>
              </a:rPr>
              <a:t> sobre </a:t>
            </a:r>
            <a:r>
              <a:rPr lang="es-ES" dirty="0" smtClean="0">
                <a:latin typeface="Garamond"/>
                <a:ea typeface="ＭＳ Ｐゴシック" pitchFamily="34" charset="-128"/>
                <a:cs typeface="Garamond"/>
              </a:rPr>
              <a:t>M = (</a:t>
            </a:r>
            <a:r>
              <a:rPr lang="es-ES" i="1" dirty="0" smtClean="0">
                <a:latin typeface="Garamond"/>
                <a:ea typeface="ＭＳ Ｐゴシック" pitchFamily="34" charset="-128"/>
                <a:cs typeface="Garamond"/>
              </a:rPr>
              <a:t>ρ</a:t>
            </a:r>
            <a:r>
              <a:rPr lang="es-ES" dirty="0" smtClean="0">
                <a:latin typeface="Garamond"/>
                <a:ea typeface="ＭＳ Ｐゴシック" pitchFamily="34" charset="-128"/>
                <a:cs typeface="Garamond"/>
              </a:rPr>
              <a:t>, </a:t>
            </a:r>
            <a:r>
              <a:rPr lang="es-ES" i="1" dirty="0" smtClean="0">
                <a:latin typeface="Garamond"/>
                <a:ea typeface="ＭＳ Ｐゴシック" pitchFamily="34" charset="-128"/>
                <a:cs typeface="Garamond"/>
              </a:rPr>
              <a:t>M</a:t>
            </a:r>
            <a:r>
              <a:rPr lang="es-ES" dirty="0" smtClean="0">
                <a:latin typeface="Garamond"/>
                <a:ea typeface="ＭＳ Ｐゴシック" pitchFamily="34" charset="-128"/>
                <a:cs typeface="Garamond"/>
              </a:rPr>
              <a:t>)</a:t>
            </a:r>
            <a:br>
              <a:rPr lang="es-ES" dirty="0" smtClean="0">
                <a:latin typeface="Garamond"/>
                <a:ea typeface="ＭＳ Ｐゴシック" pitchFamily="34" charset="-128"/>
                <a:cs typeface="Garamond"/>
              </a:rPr>
            </a:br>
            <a:endParaRPr lang="es-ES" sz="800" dirty="0" smtClean="0">
              <a:latin typeface="Garamond"/>
              <a:ea typeface="ＭＳ Ｐゴシック" pitchFamily="34" charset="-128"/>
              <a:cs typeface="Garamond"/>
            </a:endParaRPr>
          </a:p>
          <a:p>
            <a:r>
              <a:rPr lang="es-ES" sz="2800" dirty="0" smtClean="0">
                <a:latin typeface="Garamond"/>
                <a:ea typeface="ＭＳ Ｐゴシック" pitchFamily="34" charset="-128"/>
                <a:cs typeface="Garamond"/>
              </a:rPr>
              <a:t>La identificación es vital para algunos axiomas (axioma de foco en pobreza).</a:t>
            </a:r>
            <a:br>
              <a:rPr lang="es-ES" sz="2800" dirty="0" smtClean="0">
                <a:latin typeface="Garamond"/>
                <a:ea typeface="ＭＳ Ｐゴシック" pitchFamily="34" charset="-128"/>
                <a:cs typeface="Garamond"/>
              </a:rPr>
            </a:br>
            <a:endParaRPr lang="es-ES" sz="800" dirty="0" smtClean="0">
              <a:latin typeface="Garamond"/>
              <a:ea typeface="ＭＳ Ｐゴシック" pitchFamily="34" charset="-128"/>
              <a:cs typeface="Garamond"/>
            </a:endParaRPr>
          </a:p>
          <a:p>
            <a:r>
              <a:rPr lang="es-ES" sz="2800" dirty="0" smtClean="0">
                <a:latin typeface="Garamond"/>
                <a:ea typeface="ＭＳ Ｐゴシック" pitchFamily="34" charset="-128"/>
                <a:cs typeface="Garamond"/>
              </a:rPr>
              <a:t>Los axiomas previamente definidos usaban el enfoque de unión</a:t>
            </a:r>
            <a:br>
              <a:rPr lang="es-ES" sz="2800" dirty="0" smtClean="0">
                <a:latin typeface="Garamond"/>
                <a:ea typeface="ＭＳ Ｐゴシック" pitchFamily="34" charset="-128"/>
                <a:cs typeface="Garamond"/>
              </a:rPr>
            </a:br>
            <a:r>
              <a:rPr lang="es-ES" sz="800" dirty="0" smtClean="0">
                <a:latin typeface="Garamond"/>
                <a:ea typeface="ＭＳ Ｐゴシック" pitchFamily="34" charset="-128"/>
                <a:cs typeface="Garamond"/>
              </a:rPr>
              <a:t> </a:t>
            </a:r>
          </a:p>
          <a:p>
            <a:r>
              <a:rPr lang="es-ES" sz="2800" dirty="0" smtClean="0">
                <a:latin typeface="Garamond"/>
                <a:ea typeface="ＭＳ Ｐゴシック" pitchFamily="34" charset="-128"/>
                <a:cs typeface="Garamond"/>
              </a:rPr>
              <a:t>Nuestros axiomas son aplicables a 0 &lt; </a:t>
            </a:r>
            <a:r>
              <a:rPr lang="es-ES" sz="2800" i="1" dirty="0" smtClean="0">
                <a:latin typeface="Garamond"/>
                <a:ea typeface="ＭＳ Ｐゴシック" pitchFamily="34" charset="-128"/>
                <a:cs typeface="Garamond"/>
              </a:rPr>
              <a:t>k </a:t>
            </a:r>
            <a:r>
              <a:rPr lang="es-ES" sz="2800" u="sng" dirty="0" smtClean="0">
                <a:latin typeface="Garamond"/>
                <a:ea typeface="ＭＳ Ｐゴシック" pitchFamily="34" charset="-128"/>
                <a:cs typeface="Garamond"/>
              </a:rPr>
              <a:t>&lt;</a:t>
            </a:r>
            <a:r>
              <a:rPr lang="es-ES" sz="2800" dirty="0" smtClean="0">
                <a:latin typeface="Garamond"/>
                <a:ea typeface="ＭＳ Ｐゴシック" pitchFamily="34" charset="-128"/>
                <a:cs typeface="Garamond"/>
              </a:rPr>
              <a:t> </a:t>
            </a:r>
            <a:r>
              <a:rPr lang="es-ES" sz="2800" i="1" dirty="0" smtClean="0">
                <a:latin typeface="Garamond"/>
                <a:ea typeface="ＭＳ Ｐゴシック" pitchFamily="34" charset="-128"/>
                <a:cs typeface="Garamond"/>
              </a:rPr>
              <a:t>d</a:t>
            </a:r>
          </a:p>
        </p:txBody>
      </p:sp>
    </p:spTree>
    <p:extLst>
      <p:ext uri="{BB962C8B-B14F-4D97-AF65-F5344CB8AC3E}">
        <p14:creationId xmlns:p14="http://schemas.microsoft.com/office/powerpoint/2010/main" val="679168047"/>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44450"/>
            <a:ext cx="7772400" cy="1143000"/>
          </a:xfrm>
        </p:spPr>
        <p:txBody>
          <a:bodyPr/>
          <a:lstStyle/>
          <a:p>
            <a:r>
              <a:rPr lang="en-GB" b="1" dirty="0" err="1" smtClean="0">
                <a:solidFill>
                  <a:srgbClr val="800000"/>
                </a:solidFill>
                <a:latin typeface="Garamond"/>
                <a:ea typeface="ＭＳ Ｐゴシック" pitchFamily="34" charset="-128"/>
                <a:cs typeface="Garamond"/>
              </a:rPr>
              <a:t>Ejemplo</a:t>
            </a:r>
            <a:r>
              <a:rPr lang="en-GB" b="1" dirty="0" smtClean="0">
                <a:solidFill>
                  <a:srgbClr val="800000"/>
                </a:solidFill>
                <a:latin typeface="Garamond"/>
                <a:ea typeface="ＭＳ Ｐゴシック" pitchFamily="34" charset="-128"/>
                <a:cs typeface="Garamond"/>
              </a:rPr>
              <a:t>:</a:t>
            </a:r>
            <a:endParaRPr lang="en-US" b="1" dirty="0" smtClean="0">
              <a:solidFill>
                <a:srgbClr val="800000"/>
              </a:solidFill>
              <a:latin typeface="Garamond"/>
              <a:ea typeface="ＭＳ Ｐゴシック" pitchFamily="34" charset="-128"/>
              <a:cs typeface="Garamond"/>
            </a:endParaRPr>
          </a:p>
        </p:txBody>
      </p:sp>
      <p:sp>
        <p:nvSpPr>
          <p:cNvPr id="23555" name="Rectangle 3"/>
          <p:cNvSpPr>
            <a:spLocks noGrp="1" noChangeArrowheads="1"/>
          </p:cNvSpPr>
          <p:nvPr>
            <p:ph type="body" idx="1"/>
          </p:nvPr>
        </p:nvSpPr>
        <p:spPr>
          <a:xfrm>
            <a:off x="250825" y="1030288"/>
            <a:ext cx="8458200" cy="5961062"/>
          </a:xfrm>
        </p:spPr>
        <p:txBody>
          <a:bodyPr/>
          <a:lstStyle/>
          <a:p>
            <a:r>
              <a:rPr lang="es-ES" sz="2400" b="1" dirty="0" smtClean="0">
                <a:latin typeface="Garamond"/>
                <a:ea typeface="ＭＳ Ｐゴシック" pitchFamily="34" charset="-128"/>
                <a:cs typeface="Garamond"/>
              </a:rPr>
              <a:t>Axioma de Foco Unidimensional</a:t>
            </a:r>
            <a:r>
              <a:rPr lang="es-ES" sz="2400" dirty="0" smtClean="0">
                <a:latin typeface="Garamond"/>
                <a:ea typeface="ＭＳ Ｐゴシック" pitchFamily="34" charset="-128"/>
                <a:cs typeface="Garamond"/>
              </a:rPr>
              <a:t>: requiere que una medida de pobreza sea independiente de los datos de los no-pobres (ingresos en/sobre z)</a:t>
            </a:r>
            <a:br>
              <a:rPr lang="es-ES" sz="2400" dirty="0" smtClean="0">
                <a:latin typeface="Garamond"/>
                <a:ea typeface="ＭＳ Ｐゴシック" pitchFamily="34" charset="-128"/>
                <a:cs typeface="Garamond"/>
              </a:rPr>
            </a:br>
            <a:endParaRPr lang="es-ES" sz="2400" dirty="0" smtClean="0">
              <a:latin typeface="Garamond"/>
              <a:ea typeface="ＭＳ Ｐゴシック" pitchFamily="34" charset="-128"/>
              <a:cs typeface="Garamond"/>
            </a:endParaRPr>
          </a:p>
          <a:p>
            <a:r>
              <a:rPr lang="es-ES" sz="2400" dirty="0" smtClean="0">
                <a:latin typeface="Garamond"/>
                <a:ea typeface="ＭＳ Ｐゴシック" pitchFamily="34" charset="-128"/>
                <a:cs typeface="Garamond"/>
              </a:rPr>
              <a:t>En un espacio multidimensional:</a:t>
            </a:r>
          </a:p>
          <a:p>
            <a:pPr lvl="1"/>
            <a:r>
              <a:rPr lang="es-ES" sz="2400" dirty="0" smtClean="0">
                <a:latin typeface="Garamond"/>
                <a:ea typeface="ＭＳ Ｐゴシック" pitchFamily="34" charset="-128"/>
                <a:cs typeface="Garamond"/>
              </a:rPr>
              <a:t>Una persona no-pobre puede sufrir privaciones en </a:t>
            </a:r>
            <a:r>
              <a:rPr lang="es-ES" sz="2400" dirty="0" smtClean="0">
                <a:latin typeface="Garamond"/>
                <a:ea typeface="ＭＳ Ｐゴシック" pitchFamily="34" charset="-128"/>
                <a:cs typeface="Garamond"/>
              </a:rPr>
              <a:t>algunas dimensiones </a:t>
            </a:r>
            <a:endParaRPr lang="es-ES" sz="2400" dirty="0" smtClean="0">
              <a:latin typeface="Garamond"/>
              <a:ea typeface="ＭＳ Ｐゴシック" pitchFamily="34" charset="-128"/>
              <a:cs typeface="Garamond"/>
            </a:endParaRPr>
          </a:p>
          <a:p>
            <a:pPr lvl="1"/>
            <a:r>
              <a:rPr lang="es-ES" sz="2400" dirty="0" smtClean="0">
                <a:latin typeface="Garamond"/>
                <a:ea typeface="ＭＳ Ｐゴシック" pitchFamily="34" charset="-128"/>
                <a:cs typeface="Garamond"/>
              </a:rPr>
              <a:t>Una persona pobre puede no sufrir privaciones en </a:t>
            </a:r>
            <a:r>
              <a:rPr lang="es-ES" sz="2400" i="1" dirty="0" smtClean="0">
                <a:latin typeface="Garamond"/>
                <a:ea typeface="ＭＳ Ｐゴシック" pitchFamily="34" charset="-128"/>
                <a:cs typeface="Garamond"/>
              </a:rPr>
              <a:t>todas</a:t>
            </a:r>
            <a:r>
              <a:rPr lang="es-ES" sz="2400" dirty="0" smtClean="0">
                <a:latin typeface="Garamond"/>
                <a:ea typeface="ＭＳ Ｐゴシック" pitchFamily="34" charset="-128"/>
                <a:cs typeface="Garamond"/>
              </a:rPr>
              <a:t> las dimensiones.</a:t>
            </a:r>
          </a:p>
          <a:p>
            <a:r>
              <a:rPr lang="es-ES" sz="2400" dirty="0" smtClean="0">
                <a:latin typeface="Garamond"/>
                <a:ea typeface="ＭＳ Ｐゴシック" pitchFamily="34" charset="-128"/>
                <a:cs typeface="Garamond"/>
              </a:rPr>
              <a:t>¿Cómo adaptamos el axioma de foco? </a:t>
            </a:r>
          </a:p>
        </p:txBody>
      </p:sp>
    </p:spTree>
    <p:extLst>
      <p:ext uri="{BB962C8B-B14F-4D97-AF65-F5344CB8AC3E}">
        <p14:creationId xmlns:p14="http://schemas.microsoft.com/office/powerpoint/2010/main" val="242972617"/>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4450"/>
            <a:ext cx="7772400" cy="1143000"/>
          </a:xfrm>
        </p:spPr>
        <p:txBody>
          <a:bodyPr/>
          <a:lstStyle/>
          <a:p>
            <a:r>
              <a:rPr lang="en-GB" b="1" dirty="0" err="1" smtClean="0">
                <a:solidFill>
                  <a:srgbClr val="800000"/>
                </a:solidFill>
                <a:latin typeface="Garamond"/>
                <a:ea typeface="ＭＳ Ｐゴシック" pitchFamily="34" charset="-128"/>
                <a:cs typeface="Garamond"/>
              </a:rPr>
              <a:t>Ejemplo</a:t>
            </a:r>
            <a:r>
              <a:rPr lang="en-GB" b="1" dirty="0" smtClean="0">
                <a:solidFill>
                  <a:srgbClr val="800000"/>
                </a:solidFill>
                <a:latin typeface="Garamond"/>
                <a:ea typeface="ＭＳ Ｐゴシック" pitchFamily="34" charset="-128"/>
                <a:cs typeface="Garamond"/>
              </a:rPr>
              <a:t>:</a:t>
            </a:r>
            <a:endParaRPr lang="en-US" b="1" dirty="0" smtClean="0">
              <a:solidFill>
                <a:srgbClr val="800000"/>
              </a:solidFill>
              <a:latin typeface="Garamond"/>
              <a:ea typeface="ＭＳ Ｐゴシック" pitchFamily="34" charset="-128"/>
              <a:cs typeface="Garamond"/>
            </a:endParaRPr>
          </a:p>
        </p:txBody>
      </p:sp>
      <p:sp>
        <p:nvSpPr>
          <p:cNvPr id="24579" name="Rectangle 3"/>
          <p:cNvSpPr>
            <a:spLocks noGrp="1" noChangeArrowheads="1"/>
          </p:cNvSpPr>
          <p:nvPr>
            <p:ph type="body" idx="1"/>
          </p:nvPr>
        </p:nvSpPr>
        <p:spPr>
          <a:xfrm>
            <a:off x="1" y="1263600"/>
            <a:ext cx="9143999" cy="5391150"/>
          </a:xfrm>
        </p:spPr>
        <p:txBody>
          <a:bodyPr/>
          <a:lstStyle/>
          <a:p>
            <a:pPr marL="635000" indent="-269875"/>
            <a:r>
              <a:rPr lang="es-ES" sz="2400" b="1" dirty="0" smtClean="0">
                <a:latin typeface="Garamond"/>
                <a:ea typeface="ＭＳ Ｐゴシック" pitchFamily="34" charset="-128"/>
                <a:cs typeface="Garamond"/>
              </a:rPr>
              <a:t>Axioma de Foco en Pobreza</a:t>
            </a:r>
            <a:r>
              <a:rPr lang="es-ES" sz="2400" dirty="0" smtClean="0">
                <a:latin typeface="Garamond"/>
                <a:ea typeface="ＭＳ Ｐゴシック" pitchFamily="34" charset="-128"/>
                <a:cs typeface="Garamond"/>
              </a:rPr>
              <a:t>: Si </a:t>
            </a:r>
            <a:r>
              <a:rPr lang="es-ES" sz="2400" i="1" dirty="0" smtClean="0">
                <a:latin typeface="Garamond"/>
                <a:ea typeface="ＭＳ Ｐゴシック" pitchFamily="34" charset="-128"/>
                <a:cs typeface="Garamond"/>
              </a:rPr>
              <a:t>x</a:t>
            </a:r>
            <a:r>
              <a:rPr lang="es-ES" sz="2400" dirty="0" smtClean="0">
                <a:latin typeface="Garamond"/>
                <a:ea typeface="ＭＳ Ｐゴシック" pitchFamily="34" charset="-128"/>
                <a:cs typeface="Garamond"/>
              </a:rPr>
              <a:t> es obtenido de </a:t>
            </a:r>
            <a:r>
              <a:rPr lang="es-ES" sz="2400" i="1" dirty="0" smtClean="0">
                <a:latin typeface="Garamond"/>
                <a:ea typeface="ＭＳ Ｐゴシック" pitchFamily="34" charset="-128"/>
                <a:cs typeface="Garamond"/>
              </a:rPr>
              <a:t>y</a:t>
            </a:r>
            <a:r>
              <a:rPr lang="es-ES" sz="2400" dirty="0" smtClean="0">
                <a:latin typeface="Garamond"/>
                <a:ea typeface="ＭＳ Ｐゴシック" pitchFamily="34" charset="-128"/>
                <a:cs typeface="Garamond"/>
              </a:rPr>
              <a:t> por un simple incremento entre los no pobres, entonces </a:t>
            </a:r>
            <a:r>
              <a:rPr lang="es-ES" sz="2400" i="1" dirty="0" smtClean="0">
                <a:latin typeface="Garamond"/>
                <a:ea typeface="ＭＳ Ｐゴシック" pitchFamily="34" charset="-128"/>
                <a:cs typeface="Garamond"/>
              </a:rPr>
              <a:t>M</a:t>
            </a:r>
            <a:r>
              <a:rPr lang="es-ES" sz="2400" dirty="0" smtClean="0">
                <a:latin typeface="Garamond"/>
                <a:ea typeface="ＭＳ Ｐゴシック" pitchFamily="34" charset="-128"/>
                <a:cs typeface="Garamond"/>
              </a:rPr>
              <a:t>(</a:t>
            </a:r>
            <a:r>
              <a:rPr lang="es-ES" sz="2400" i="1" dirty="0" err="1" smtClean="0">
                <a:latin typeface="Garamond"/>
                <a:ea typeface="ＭＳ Ｐゴシック" pitchFamily="34" charset="-128"/>
                <a:cs typeface="Garamond"/>
              </a:rPr>
              <a:t>x</a:t>
            </a:r>
            <a:r>
              <a:rPr lang="es-ES" sz="2400" dirty="0" err="1" smtClean="0">
                <a:latin typeface="Garamond"/>
                <a:ea typeface="ＭＳ Ｐゴシック" pitchFamily="34" charset="-128"/>
                <a:cs typeface="Garamond"/>
              </a:rPr>
              <a:t>;</a:t>
            </a:r>
            <a:r>
              <a:rPr lang="es-ES" sz="2400" i="1" dirty="0" err="1" smtClean="0">
                <a:latin typeface="Garamond"/>
                <a:ea typeface="ＭＳ Ｐゴシック" pitchFamily="34" charset="-128"/>
                <a:cs typeface="Garamond"/>
              </a:rPr>
              <a:t>z</a:t>
            </a:r>
            <a:r>
              <a:rPr lang="es-ES" sz="2400" dirty="0" smtClean="0">
                <a:latin typeface="Garamond"/>
                <a:ea typeface="ＭＳ Ｐゴシック" pitchFamily="34" charset="-128"/>
                <a:cs typeface="Garamond"/>
              </a:rPr>
              <a:t>)=</a:t>
            </a:r>
            <a:r>
              <a:rPr lang="es-ES" sz="2400" i="1" dirty="0" smtClean="0">
                <a:latin typeface="Garamond"/>
                <a:ea typeface="ＭＳ Ｐゴシック" pitchFamily="34" charset="-128"/>
                <a:cs typeface="Garamond"/>
              </a:rPr>
              <a:t>M</a:t>
            </a:r>
            <a:r>
              <a:rPr lang="es-ES" sz="2400" dirty="0" smtClean="0">
                <a:latin typeface="Garamond"/>
                <a:ea typeface="ＭＳ Ｐゴシック" pitchFamily="34" charset="-128"/>
                <a:cs typeface="Garamond"/>
              </a:rPr>
              <a:t>(</a:t>
            </a:r>
            <a:r>
              <a:rPr lang="es-ES" sz="2400" i="1" dirty="0" err="1" smtClean="0">
                <a:latin typeface="Garamond"/>
                <a:ea typeface="ＭＳ Ｐゴシック" pitchFamily="34" charset="-128"/>
                <a:cs typeface="Garamond"/>
              </a:rPr>
              <a:t>y</a:t>
            </a:r>
            <a:r>
              <a:rPr lang="es-ES" sz="2400" dirty="0" err="1" smtClean="0">
                <a:latin typeface="Garamond"/>
                <a:ea typeface="ＭＳ Ｐゴシック" pitchFamily="34" charset="-128"/>
                <a:cs typeface="Garamond"/>
              </a:rPr>
              <a:t>;</a:t>
            </a:r>
            <a:r>
              <a:rPr lang="es-ES" sz="2400" i="1" dirty="0" err="1" smtClean="0">
                <a:latin typeface="Garamond"/>
                <a:ea typeface="ＭＳ Ｐゴシック" pitchFamily="34" charset="-128"/>
                <a:cs typeface="Garamond"/>
              </a:rPr>
              <a:t>z</a:t>
            </a:r>
            <a:r>
              <a:rPr lang="es-ES" sz="2400" dirty="0" smtClean="0">
                <a:latin typeface="Garamond"/>
                <a:ea typeface="ＭＳ Ｐゴシック" pitchFamily="34" charset="-128"/>
                <a:cs typeface="Garamond"/>
              </a:rPr>
              <a:t>).</a:t>
            </a:r>
          </a:p>
          <a:p>
            <a:pPr marL="635000" indent="-269875"/>
            <a:r>
              <a:rPr lang="es-ES" sz="2400" b="1" dirty="0" smtClean="0">
                <a:latin typeface="Garamond"/>
                <a:ea typeface="ＭＳ Ｐゴシック" pitchFamily="34" charset="-128"/>
                <a:cs typeface="Garamond"/>
              </a:rPr>
              <a:t>Axioma de Foco en Privación</a:t>
            </a:r>
            <a:r>
              <a:rPr lang="es-ES" sz="2400" dirty="0" smtClean="0">
                <a:latin typeface="Garamond"/>
                <a:ea typeface="ＭＳ Ｐゴシック" pitchFamily="34" charset="-128"/>
                <a:cs typeface="Garamond"/>
              </a:rPr>
              <a:t>: Si </a:t>
            </a:r>
            <a:r>
              <a:rPr lang="es-ES" sz="2400" i="1" dirty="0" smtClean="0">
                <a:latin typeface="Garamond"/>
                <a:ea typeface="ＭＳ Ｐゴシック" pitchFamily="34" charset="-128"/>
                <a:cs typeface="Garamond"/>
              </a:rPr>
              <a:t>x</a:t>
            </a:r>
            <a:r>
              <a:rPr lang="es-ES" sz="2400" dirty="0" smtClean="0">
                <a:latin typeface="Garamond"/>
                <a:ea typeface="ＭＳ Ｐゴシック" pitchFamily="34" charset="-128"/>
                <a:cs typeface="Garamond"/>
              </a:rPr>
              <a:t> es obtenido de </a:t>
            </a:r>
            <a:r>
              <a:rPr lang="es-ES" sz="2400" i="1" dirty="0" smtClean="0">
                <a:latin typeface="Garamond"/>
                <a:ea typeface="ＭＳ Ｐゴシック" pitchFamily="34" charset="-128"/>
                <a:cs typeface="Garamond"/>
              </a:rPr>
              <a:t>y</a:t>
            </a:r>
            <a:r>
              <a:rPr lang="es-ES" sz="2400" dirty="0" smtClean="0">
                <a:latin typeface="Garamond"/>
                <a:ea typeface="ＭＳ Ｐゴシック" pitchFamily="34" charset="-128"/>
                <a:cs typeface="Garamond"/>
              </a:rPr>
              <a:t> por un simple incremento entre los que no sufren privaciones, entonces </a:t>
            </a:r>
            <a:r>
              <a:rPr lang="es-ES" sz="2400" i="1" dirty="0" smtClean="0">
                <a:latin typeface="Garamond"/>
                <a:ea typeface="ＭＳ Ｐゴシック" pitchFamily="34" charset="-128"/>
                <a:cs typeface="Garamond"/>
              </a:rPr>
              <a:t>M</a:t>
            </a:r>
            <a:r>
              <a:rPr lang="es-ES" sz="2400" dirty="0" smtClean="0">
                <a:latin typeface="Garamond"/>
                <a:ea typeface="ＭＳ Ｐゴシック" pitchFamily="34" charset="-128"/>
                <a:cs typeface="Garamond"/>
              </a:rPr>
              <a:t>(</a:t>
            </a:r>
            <a:r>
              <a:rPr lang="es-ES" sz="2400" i="1" dirty="0" err="1" smtClean="0">
                <a:latin typeface="Garamond"/>
                <a:ea typeface="ＭＳ Ｐゴシック" pitchFamily="34" charset="-128"/>
                <a:cs typeface="Garamond"/>
              </a:rPr>
              <a:t>x</a:t>
            </a:r>
            <a:r>
              <a:rPr lang="es-ES" sz="2400" dirty="0" err="1" smtClean="0">
                <a:latin typeface="Garamond"/>
                <a:ea typeface="ＭＳ Ｐゴシック" pitchFamily="34" charset="-128"/>
                <a:cs typeface="Garamond"/>
              </a:rPr>
              <a:t>;</a:t>
            </a:r>
            <a:r>
              <a:rPr lang="es-ES" sz="2400" i="1" dirty="0" err="1" smtClean="0">
                <a:latin typeface="Garamond"/>
                <a:ea typeface="ＭＳ Ｐゴシック" pitchFamily="34" charset="-128"/>
                <a:cs typeface="Garamond"/>
              </a:rPr>
              <a:t>z</a:t>
            </a:r>
            <a:r>
              <a:rPr lang="es-ES" sz="2400" dirty="0" smtClean="0">
                <a:latin typeface="Garamond"/>
                <a:ea typeface="ＭＳ Ｐゴシック" pitchFamily="34" charset="-128"/>
                <a:cs typeface="Garamond"/>
              </a:rPr>
              <a:t>)=</a:t>
            </a:r>
            <a:r>
              <a:rPr lang="es-ES" sz="2400" i="1" dirty="0" smtClean="0">
                <a:latin typeface="Garamond"/>
                <a:ea typeface="ＭＳ Ｐゴシック" pitchFamily="34" charset="-128"/>
                <a:cs typeface="Garamond"/>
              </a:rPr>
              <a:t>M</a:t>
            </a:r>
            <a:r>
              <a:rPr lang="es-ES" sz="2400" dirty="0" smtClean="0">
                <a:latin typeface="Garamond"/>
                <a:ea typeface="ＭＳ Ｐゴシック" pitchFamily="34" charset="-128"/>
                <a:cs typeface="Garamond"/>
              </a:rPr>
              <a:t>(</a:t>
            </a:r>
            <a:r>
              <a:rPr lang="es-ES" sz="2400" i="1" dirty="0" err="1" smtClean="0">
                <a:latin typeface="Garamond"/>
                <a:ea typeface="ＭＳ Ｐゴシック" pitchFamily="34" charset="-128"/>
                <a:cs typeface="Garamond"/>
              </a:rPr>
              <a:t>y</a:t>
            </a:r>
            <a:r>
              <a:rPr lang="es-ES" sz="2400" dirty="0" err="1" smtClean="0">
                <a:latin typeface="Garamond"/>
                <a:ea typeface="ＭＳ Ｐゴシック" pitchFamily="34" charset="-128"/>
                <a:cs typeface="Garamond"/>
              </a:rPr>
              <a:t>;</a:t>
            </a:r>
            <a:r>
              <a:rPr lang="es-ES" sz="2400" i="1" dirty="0" err="1" smtClean="0">
                <a:latin typeface="Garamond"/>
                <a:ea typeface="ＭＳ Ｐゴシック" pitchFamily="34" charset="-128"/>
                <a:cs typeface="Garamond"/>
              </a:rPr>
              <a:t>z</a:t>
            </a:r>
            <a:r>
              <a:rPr lang="es-ES" sz="2400" dirty="0" smtClean="0">
                <a:latin typeface="Garamond"/>
                <a:ea typeface="ＭＳ Ｐゴシック" pitchFamily="34" charset="-128"/>
                <a:cs typeface="Garamond"/>
              </a:rPr>
              <a:t>).</a:t>
            </a:r>
          </a:p>
          <a:p>
            <a:pPr marL="635000" indent="-269875">
              <a:buFontTx/>
              <a:buNone/>
            </a:pPr>
            <a:endParaRPr lang="es-ES" sz="1200" dirty="0" smtClean="0">
              <a:latin typeface="Garamond"/>
              <a:ea typeface="ＭＳ Ｐゴシック" pitchFamily="34" charset="-128"/>
              <a:cs typeface="Garamond"/>
            </a:endParaRPr>
          </a:p>
          <a:p>
            <a:pPr marL="635000" indent="-269875">
              <a:buFontTx/>
              <a:buNone/>
            </a:pPr>
            <a:r>
              <a:rPr lang="es-ES" sz="2400" b="1" dirty="0" smtClean="0">
                <a:latin typeface="Garamond"/>
                <a:ea typeface="ＭＳ Ｐゴシック" pitchFamily="34" charset="-128"/>
                <a:cs typeface="Garamond"/>
              </a:rPr>
              <a:t>	Unión: </a:t>
            </a:r>
            <a:r>
              <a:rPr lang="es-ES" sz="2400" dirty="0" smtClean="0">
                <a:latin typeface="Garamond"/>
                <a:ea typeface="ＭＳ Ｐゴシック" pitchFamily="34" charset="-128"/>
                <a:cs typeface="Garamond"/>
              </a:rPr>
              <a:t>el foco en privación implica el foco en pobreza.</a:t>
            </a:r>
          </a:p>
          <a:p>
            <a:pPr marL="635000" indent="-269875">
              <a:buFontTx/>
              <a:buNone/>
            </a:pPr>
            <a:r>
              <a:rPr lang="es-ES" sz="2400" b="1" dirty="0" smtClean="0">
                <a:latin typeface="Garamond"/>
                <a:ea typeface="ＭＳ Ｐゴシック" pitchFamily="34" charset="-128"/>
                <a:cs typeface="Garamond"/>
              </a:rPr>
              <a:t>	Intersección: </a:t>
            </a:r>
            <a:r>
              <a:rPr lang="es-ES" sz="2400" dirty="0" smtClean="0">
                <a:latin typeface="Garamond"/>
                <a:ea typeface="ＭＳ Ｐゴシック" pitchFamily="34" charset="-128"/>
                <a:cs typeface="Garamond"/>
              </a:rPr>
              <a:t>el foco en pobreza implica privación. </a:t>
            </a:r>
          </a:p>
          <a:p>
            <a:pPr marL="635000" indent="-269875">
              <a:buFontTx/>
              <a:buNone/>
            </a:pPr>
            <a:r>
              <a:rPr lang="es-ES" sz="2400" dirty="0" smtClean="0">
                <a:latin typeface="Garamond"/>
                <a:ea typeface="ＭＳ Ｐゴシック" pitchFamily="34" charset="-128"/>
                <a:cs typeface="Garamond"/>
              </a:rPr>
              <a:t>	</a:t>
            </a:r>
            <a:r>
              <a:rPr lang="es-ES" sz="2400" dirty="0" err="1" smtClean="0">
                <a:latin typeface="Garamond"/>
                <a:ea typeface="ＭＳ Ｐゴシック" pitchFamily="34" charset="-128"/>
                <a:cs typeface="Garamond"/>
              </a:rPr>
              <a:t>Bourguignon</a:t>
            </a:r>
            <a:r>
              <a:rPr lang="es-ES" sz="2400" dirty="0" smtClean="0">
                <a:latin typeface="Garamond"/>
                <a:ea typeface="ＭＳ Ｐゴシック" pitchFamily="34" charset="-128"/>
                <a:cs typeface="Garamond"/>
              </a:rPr>
              <a:t> y </a:t>
            </a:r>
            <a:r>
              <a:rPr lang="es-ES" sz="2400" dirty="0" err="1" smtClean="0">
                <a:latin typeface="Garamond"/>
                <a:ea typeface="ＭＳ Ｐゴシック" pitchFamily="34" charset="-128"/>
                <a:cs typeface="Garamond"/>
              </a:rPr>
              <a:t>Chakravarty</a:t>
            </a:r>
            <a:r>
              <a:rPr lang="es-ES" sz="2400" dirty="0" smtClean="0">
                <a:latin typeface="Garamond"/>
                <a:ea typeface="ＭＳ Ｐゴシック" pitchFamily="34" charset="-128"/>
                <a:cs typeface="Garamond"/>
              </a:rPr>
              <a:t> (2003) asumen el axioma de foco en privación (su ‘axioma de enfoque fuerte’) junto con identificación siguiendo el método de unión, así que su metodología satisface automáticamente el axioma de foco de pobreza.</a:t>
            </a:r>
          </a:p>
        </p:txBody>
      </p:sp>
    </p:spTree>
    <p:extLst>
      <p:ext uri="{BB962C8B-B14F-4D97-AF65-F5344CB8AC3E}">
        <p14:creationId xmlns:p14="http://schemas.microsoft.com/office/powerpoint/2010/main" val="419293965"/>
      </p:ext>
    </p:extLst>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44450"/>
            <a:ext cx="7772400" cy="1143000"/>
          </a:xfrm>
        </p:spPr>
        <p:txBody>
          <a:bodyPr/>
          <a:lstStyle/>
          <a:p>
            <a:r>
              <a:rPr lang="en-GB" b="1" dirty="0" err="1" smtClean="0">
                <a:solidFill>
                  <a:srgbClr val="800000"/>
                </a:solidFill>
                <a:latin typeface="Garamond"/>
                <a:ea typeface="ＭＳ Ｐゴシック" pitchFamily="34" charset="-128"/>
                <a:cs typeface="Garamond"/>
              </a:rPr>
              <a:t>Otro</a:t>
            </a:r>
            <a:r>
              <a:rPr lang="en-GB" b="1" dirty="0" smtClean="0">
                <a:solidFill>
                  <a:srgbClr val="800000"/>
                </a:solidFill>
                <a:latin typeface="Garamond"/>
                <a:ea typeface="ＭＳ Ｐゴシック" pitchFamily="34" charset="-128"/>
                <a:cs typeface="Garamond"/>
              </a:rPr>
              <a:t> </a:t>
            </a:r>
            <a:r>
              <a:rPr lang="en-GB" b="1" dirty="0" err="1" smtClean="0">
                <a:solidFill>
                  <a:srgbClr val="800000"/>
                </a:solidFill>
                <a:latin typeface="Garamond"/>
                <a:ea typeface="ＭＳ Ｐゴシック" pitchFamily="34" charset="-128"/>
                <a:cs typeface="Garamond"/>
              </a:rPr>
              <a:t>Ejemplo</a:t>
            </a:r>
            <a:r>
              <a:rPr lang="en-GB" b="1" dirty="0" smtClean="0">
                <a:solidFill>
                  <a:srgbClr val="800000"/>
                </a:solidFill>
                <a:latin typeface="Garamond"/>
                <a:ea typeface="ＭＳ Ｐゴシック" pitchFamily="34" charset="-128"/>
                <a:cs typeface="Garamond"/>
              </a:rPr>
              <a:t>:</a:t>
            </a:r>
            <a:endParaRPr lang="en-US" b="1" dirty="0" smtClean="0">
              <a:solidFill>
                <a:srgbClr val="800000"/>
              </a:solidFill>
              <a:latin typeface="Garamond"/>
              <a:ea typeface="ＭＳ Ｐゴシック" pitchFamily="34" charset="-128"/>
              <a:cs typeface="Garamond"/>
            </a:endParaRPr>
          </a:p>
        </p:txBody>
      </p:sp>
      <p:sp>
        <p:nvSpPr>
          <p:cNvPr id="25603" name="Rectangle 3"/>
          <p:cNvSpPr>
            <a:spLocks noGrp="1" noChangeArrowheads="1"/>
          </p:cNvSpPr>
          <p:nvPr>
            <p:ph type="body" idx="1"/>
          </p:nvPr>
        </p:nvSpPr>
        <p:spPr>
          <a:xfrm>
            <a:off x="250825" y="1030288"/>
            <a:ext cx="8458200" cy="5961062"/>
          </a:xfrm>
        </p:spPr>
        <p:txBody>
          <a:bodyPr/>
          <a:lstStyle/>
          <a:p>
            <a:r>
              <a:rPr lang="es-ES" sz="2500" i="1" dirty="0" smtClean="0">
                <a:latin typeface="Garamond"/>
                <a:ea typeface="ＭＳ Ｐゴシック" pitchFamily="34" charset="-128"/>
                <a:cs typeface="Garamond"/>
              </a:rPr>
              <a:t>Incremento de privaciones </a:t>
            </a:r>
            <a:r>
              <a:rPr lang="es-ES" sz="2500" dirty="0" smtClean="0">
                <a:latin typeface="Garamond"/>
                <a:ea typeface="ＭＳ Ｐゴシック" pitchFamily="34" charset="-128"/>
                <a:cs typeface="Garamond"/>
              </a:rPr>
              <a:t>(todavía abajo de la línea de corte, “sufre privaciones”)</a:t>
            </a:r>
          </a:p>
          <a:p>
            <a:r>
              <a:rPr lang="es-ES" sz="2500" i="1" dirty="0" smtClean="0">
                <a:latin typeface="Garamond"/>
                <a:ea typeface="ＭＳ Ｐゴシック" pitchFamily="34" charset="-128"/>
                <a:cs typeface="Garamond"/>
              </a:rPr>
              <a:t>Incremento dimensional</a:t>
            </a:r>
            <a:r>
              <a:rPr lang="es-ES" sz="2500" dirty="0" smtClean="0">
                <a:latin typeface="Garamond"/>
                <a:ea typeface="ＭＳ Ｐゴシック" pitchFamily="34" charset="-128"/>
                <a:cs typeface="Garamond"/>
              </a:rPr>
              <a:t> (ahora “sin privación”) </a:t>
            </a:r>
          </a:p>
          <a:p>
            <a:r>
              <a:rPr lang="es-ES" sz="2500" b="1" dirty="0" err="1" smtClean="0">
                <a:latin typeface="Garamond"/>
                <a:ea typeface="ＭＳ Ｐゴシック" pitchFamily="34" charset="-128"/>
                <a:cs typeface="Garamond"/>
              </a:rPr>
              <a:t>Monotonicidad</a:t>
            </a:r>
            <a:r>
              <a:rPr lang="es-ES" sz="2500" b="1" dirty="0" smtClean="0">
                <a:latin typeface="Garamond"/>
                <a:ea typeface="ＭＳ Ｐゴシック" pitchFamily="34" charset="-128"/>
                <a:cs typeface="Garamond"/>
              </a:rPr>
              <a:t> Débil</a:t>
            </a:r>
            <a:r>
              <a:rPr lang="es-ES" sz="2500" dirty="0" smtClean="0">
                <a:latin typeface="Garamond"/>
                <a:ea typeface="ＭＳ Ｐゴシック" pitchFamily="34" charset="-128"/>
                <a:cs typeface="Garamond"/>
              </a:rPr>
              <a:t>: si </a:t>
            </a:r>
            <a:r>
              <a:rPr lang="es-ES" sz="2500" i="1" dirty="0" smtClean="0">
                <a:latin typeface="Garamond"/>
                <a:ea typeface="ＭＳ Ｐゴシック" pitchFamily="34" charset="-128"/>
                <a:cs typeface="Garamond"/>
              </a:rPr>
              <a:t>x</a:t>
            </a:r>
            <a:r>
              <a:rPr lang="es-ES" sz="2500" dirty="0" smtClean="0">
                <a:latin typeface="Garamond"/>
                <a:ea typeface="ＭＳ Ｐゴシック" pitchFamily="34" charset="-128"/>
                <a:cs typeface="Garamond"/>
              </a:rPr>
              <a:t> es obtenida de </a:t>
            </a:r>
            <a:r>
              <a:rPr lang="es-ES" sz="2500" i="1" dirty="0" smtClean="0">
                <a:latin typeface="Garamond"/>
                <a:ea typeface="ＭＳ Ｐゴシック" pitchFamily="34" charset="-128"/>
                <a:cs typeface="Garamond"/>
              </a:rPr>
              <a:t>y</a:t>
            </a:r>
            <a:r>
              <a:rPr lang="es-ES" sz="2500" dirty="0" smtClean="0">
                <a:latin typeface="Garamond"/>
                <a:ea typeface="ＭＳ Ｐゴシック" pitchFamily="34" charset="-128"/>
                <a:cs typeface="Garamond"/>
              </a:rPr>
              <a:t> por un simple incremento, entonces </a:t>
            </a:r>
            <a:r>
              <a:rPr lang="es-ES" sz="2500" i="1" dirty="0" smtClean="0">
                <a:latin typeface="Garamond"/>
                <a:ea typeface="ＭＳ Ｐゴシック" pitchFamily="34" charset="-128"/>
                <a:cs typeface="Garamond"/>
              </a:rPr>
              <a:t>M</a:t>
            </a:r>
            <a:r>
              <a:rPr lang="es-ES" sz="2500" dirty="0"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x</a:t>
            </a:r>
            <a:r>
              <a:rPr lang="es-ES" sz="2500" dirty="0" err="1"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z</a:t>
            </a:r>
            <a:r>
              <a:rPr lang="es-ES" sz="2500" dirty="0" smtClean="0">
                <a:latin typeface="Garamond"/>
                <a:ea typeface="ＭＳ Ｐゴシック" pitchFamily="34" charset="-128"/>
                <a:cs typeface="Garamond"/>
              </a:rPr>
              <a:t>)</a:t>
            </a:r>
            <a:r>
              <a:rPr lang="es-ES" sz="2500" u="sng" dirty="0" smtClean="0">
                <a:latin typeface="Garamond"/>
                <a:ea typeface="ＭＳ Ｐゴシック" pitchFamily="34" charset="-128"/>
                <a:cs typeface="Garamond"/>
              </a:rPr>
              <a:t>&lt;</a:t>
            </a:r>
            <a:r>
              <a:rPr lang="es-ES" sz="2500" i="1" dirty="0" smtClean="0">
                <a:latin typeface="Garamond"/>
                <a:ea typeface="ＭＳ Ｐゴシック" pitchFamily="34" charset="-128"/>
                <a:cs typeface="Garamond"/>
              </a:rPr>
              <a:t>M</a:t>
            </a:r>
            <a:r>
              <a:rPr lang="es-ES" sz="2500" dirty="0"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y</a:t>
            </a:r>
            <a:r>
              <a:rPr lang="es-ES" sz="2500" dirty="0" err="1"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z</a:t>
            </a:r>
            <a:r>
              <a:rPr lang="es-ES" sz="2500" dirty="0" smtClean="0">
                <a:latin typeface="Garamond"/>
                <a:ea typeface="ＭＳ Ｐゴシック" pitchFamily="34" charset="-128"/>
                <a:cs typeface="Garamond"/>
              </a:rPr>
              <a:t>).</a:t>
            </a:r>
          </a:p>
          <a:p>
            <a:r>
              <a:rPr lang="es-ES" sz="2500" b="1" dirty="0" err="1" smtClean="0">
                <a:latin typeface="Garamond"/>
                <a:ea typeface="ＭＳ Ｐゴシック" pitchFamily="34" charset="-128"/>
                <a:cs typeface="Garamond"/>
              </a:rPr>
              <a:t>Monotonicidad</a:t>
            </a:r>
            <a:r>
              <a:rPr lang="es-ES" sz="2500" dirty="0" smtClean="0">
                <a:latin typeface="Garamond"/>
                <a:ea typeface="ＭＳ Ｐゴシック" pitchFamily="34" charset="-128"/>
                <a:cs typeface="Garamond"/>
              </a:rPr>
              <a:t>:</a:t>
            </a:r>
            <a:r>
              <a:rPr lang="es-ES" sz="2500" i="1" dirty="0" smtClean="0">
                <a:latin typeface="Garamond"/>
                <a:ea typeface="ＭＳ Ｐゴシック" pitchFamily="34" charset="-128"/>
                <a:cs typeface="Garamond"/>
              </a:rPr>
              <a:t> M</a:t>
            </a:r>
            <a:r>
              <a:rPr lang="es-ES" sz="2500" dirty="0" smtClean="0">
                <a:latin typeface="Garamond"/>
                <a:ea typeface="ＭＳ Ｐゴシック" pitchFamily="34" charset="-128"/>
                <a:cs typeface="Garamond"/>
              </a:rPr>
              <a:t> satisface la </a:t>
            </a:r>
            <a:r>
              <a:rPr lang="es-ES" sz="2500" dirty="0" err="1" smtClean="0">
                <a:latin typeface="Garamond"/>
                <a:ea typeface="ＭＳ Ｐゴシック" pitchFamily="34" charset="-128"/>
                <a:cs typeface="Garamond"/>
              </a:rPr>
              <a:t>monotonicidad</a:t>
            </a:r>
            <a:r>
              <a:rPr lang="es-ES" sz="2500" dirty="0" smtClean="0">
                <a:latin typeface="Garamond"/>
                <a:ea typeface="ＭＳ Ｐゴシック" pitchFamily="34" charset="-128"/>
                <a:cs typeface="Garamond"/>
              </a:rPr>
              <a:t> débil y lo siguiente: si </a:t>
            </a:r>
            <a:r>
              <a:rPr lang="es-ES" sz="2500" i="1" dirty="0" smtClean="0">
                <a:latin typeface="Garamond"/>
                <a:ea typeface="ＭＳ Ｐゴシック" pitchFamily="34" charset="-128"/>
                <a:cs typeface="Garamond"/>
              </a:rPr>
              <a:t>x</a:t>
            </a:r>
            <a:r>
              <a:rPr lang="es-ES" sz="2500" dirty="0" smtClean="0">
                <a:latin typeface="Garamond"/>
                <a:ea typeface="ＭＳ Ｐゴシック" pitchFamily="34" charset="-128"/>
                <a:cs typeface="Garamond"/>
              </a:rPr>
              <a:t> es obtenida de </a:t>
            </a:r>
            <a:r>
              <a:rPr lang="es-ES" sz="2500" i="1" dirty="0" smtClean="0">
                <a:latin typeface="Garamond"/>
                <a:ea typeface="ＭＳ Ｐゴシック" pitchFamily="34" charset="-128"/>
                <a:cs typeface="Garamond"/>
              </a:rPr>
              <a:t>y</a:t>
            </a:r>
            <a:r>
              <a:rPr lang="es-ES" sz="2500" dirty="0" smtClean="0">
                <a:latin typeface="Garamond"/>
                <a:ea typeface="ＭＳ Ｐゴシック" pitchFamily="34" charset="-128"/>
                <a:cs typeface="Garamond"/>
              </a:rPr>
              <a:t> por un incremento de privaciones entre los pobres entonces </a:t>
            </a:r>
            <a:r>
              <a:rPr lang="es-ES" sz="2500" i="1" dirty="0" smtClean="0">
                <a:latin typeface="Garamond"/>
                <a:ea typeface="ＭＳ Ｐゴシック" pitchFamily="34" charset="-128"/>
                <a:cs typeface="Garamond"/>
              </a:rPr>
              <a:t>M</a:t>
            </a:r>
            <a:r>
              <a:rPr lang="es-ES" sz="2500" dirty="0"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x</a:t>
            </a:r>
            <a:r>
              <a:rPr lang="es-ES" sz="2500" dirty="0" err="1"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z</a:t>
            </a:r>
            <a:r>
              <a:rPr lang="es-ES" sz="2500" dirty="0" smtClean="0">
                <a:latin typeface="Garamond"/>
                <a:ea typeface="ＭＳ Ｐゴシック" pitchFamily="34" charset="-128"/>
                <a:cs typeface="Garamond"/>
              </a:rPr>
              <a:t>)&lt;</a:t>
            </a:r>
            <a:r>
              <a:rPr lang="es-ES" sz="2500" i="1" dirty="0" smtClean="0">
                <a:latin typeface="Garamond"/>
                <a:ea typeface="ＭＳ Ｐゴシック" pitchFamily="34" charset="-128"/>
                <a:cs typeface="Garamond"/>
              </a:rPr>
              <a:t>M</a:t>
            </a:r>
            <a:r>
              <a:rPr lang="es-ES" sz="2500" dirty="0"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y</a:t>
            </a:r>
            <a:r>
              <a:rPr lang="es-ES" sz="2500" dirty="0" err="1"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z</a:t>
            </a:r>
            <a:r>
              <a:rPr lang="es-ES" sz="2500" dirty="0" smtClean="0">
                <a:latin typeface="Garamond"/>
                <a:ea typeface="ＭＳ Ｐゴシック" pitchFamily="34" charset="-128"/>
                <a:cs typeface="Garamond"/>
              </a:rPr>
              <a:t>).</a:t>
            </a:r>
          </a:p>
          <a:p>
            <a:r>
              <a:rPr lang="es-ES" sz="2500" b="1" dirty="0" err="1" smtClean="0">
                <a:latin typeface="Garamond"/>
                <a:ea typeface="ＭＳ Ｐゴシック" pitchFamily="34" charset="-128"/>
                <a:cs typeface="Garamond"/>
              </a:rPr>
              <a:t>Monotonicidad</a:t>
            </a:r>
            <a:r>
              <a:rPr lang="es-ES" sz="2500" b="1" dirty="0" smtClean="0">
                <a:latin typeface="Garamond"/>
                <a:ea typeface="ＭＳ Ｐゴシック" pitchFamily="34" charset="-128"/>
                <a:cs typeface="Garamond"/>
              </a:rPr>
              <a:t> Dimensional</a:t>
            </a:r>
            <a:r>
              <a:rPr lang="es-ES" sz="2500" dirty="0" smtClean="0">
                <a:latin typeface="Garamond"/>
                <a:ea typeface="ＭＳ Ｐゴシック" pitchFamily="34" charset="-128"/>
                <a:cs typeface="Garamond"/>
              </a:rPr>
              <a:t>: Si </a:t>
            </a:r>
            <a:r>
              <a:rPr lang="es-ES" sz="2500" i="1" dirty="0" smtClean="0">
                <a:latin typeface="Garamond"/>
                <a:ea typeface="ＭＳ Ｐゴシック" pitchFamily="34" charset="-128"/>
                <a:cs typeface="Garamond"/>
              </a:rPr>
              <a:t>x</a:t>
            </a:r>
            <a:r>
              <a:rPr lang="es-ES" sz="2500" dirty="0" smtClean="0">
                <a:latin typeface="Garamond"/>
                <a:ea typeface="ＭＳ Ｐゴシック" pitchFamily="34" charset="-128"/>
                <a:cs typeface="Garamond"/>
              </a:rPr>
              <a:t> es obtenida de </a:t>
            </a:r>
            <a:r>
              <a:rPr lang="es-ES" sz="2500" i="1" dirty="0" smtClean="0">
                <a:latin typeface="Garamond"/>
                <a:ea typeface="ＭＳ Ｐゴシック" pitchFamily="34" charset="-128"/>
                <a:cs typeface="Garamond"/>
              </a:rPr>
              <a:t>y</a:t>
            </a:r>
            <a:r>
              <a:rPr lang="es-ES" sz="2500" dirty="0" smtClean="0">
                <a:latin typeface="Garamond"/>
                <a:ea typeface="ＭＳ Ｐゴシック" pitchFamily="34" charset="-128"/>
                <a:cs typeface="Garamond"/>
              </a:rPr>
              <a:t> por un incremento dimensional entre los pobres, entonces </a:t>
            </a:r>
            <a:r>
              <a:rPr lang="es-ES" sz="2500" i="1" dirty="0" smtClean="0">
                <a:latin typeface="Garamond"/>
                <a:ea typeface="ＭＳ Ｐゴシック" pitchFamily="34" charset="-128"/>
                <a:cs typeface="Garamond"/>
              </a:rPr>
              <a:t>M</a:t>
            </a:r>
            <a:r>
              <a:rPr lang="es-ES" sz="2500" dirty="0"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x</a:t>
            </a:r>
            <a:r>
              <a:rPr lang="es-ES" sz="2500" dirty="0" err="1"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z</a:t>
            </a:r>
            <a:r>
              <a:rPr lang="es-ES" sz="2500" dirty="0" smtClean="0">
                <a:latin typeface="Garamond"/>
                <a:ea typeface="ＭＳ Ｐゴシック" pitchFamily="34" charset="-128"/>
                <a:cs typeface="Garamond"/>
              </a:rPr>
              <a:t>)&lt;</a:t>
            </a:r>
            <a:r>
              <a:rPr lang="es-ES" sz="2500" i="1" dirty="0" smtClean="0">
                <a:latin typeface="Garamond"/>
                <a:ea typeface="ＭＳ Ｐゴシック" pitchFamily="34" charset="-128"/>
                <a:cs typeface="Garamond"/>
              </a:rPr>
              <a:t>M</a:t>
            </a:r>
            <a:r>
              <a:rPr lang="es-ES" sz="2500" dirty="0"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y</a:t>
            </a:r>
            <a:r>
              <a:rPr lang="es-ES" sz="2500" dirty="0" err="1" smtClean="0">
                <a:latin typeface="Garamond"/>
                <a:ea typeface="ＭＳ Ｐゴシック" pitchFamily="34" charset="-128"/>
                <a:cs typeface="Garamond"/>
              </a:rPr>
              <a:t>;</a:t>
            </a:r>
            <a:r>
              <a:rPr lang="es-ES" sz="2500" i="1" dirty="0" err="1" smtClean="0">
                <a:latin typeface="Garamond"/>
                <a:ea typeface="ＭＳ Ｐゴシック" pitchFamily="34" charset="-128"/>
                <a:cs typeface="Garamond"/>
              </a:rPr>
              <a:t>z</a:t>
            </a:r>
            <a:r>
              <a:rPr lang="es-ES" sz="2500" dirty="0" smtClean="0">
                <a:latin typeface="Garamond"/>
                <a:ea typeface="ＭＳ Ｐゴシック" pitchFamily="34" charset="-128"/>
                <a:cs typeface="Garamond"/>
              </a:rPr>
              <a:t>).</a:t>
            </a:r>
          </a:p>
        </p:txBody>
      </p:sp>
    </p:spTree>
    <p:extLst>
      <p:ext uri="{BB962C8B-B14F-4D97-AF65-F5344CB8AC3E}">
        <p14:creationId xmlns:p14="http://schemas.microsoft.com/office/powerpoint/2010/main" val="2593765831"/>
      </p:ext>
    </p:extLst>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4450"/>
            <a:ext cx="7772400" cy="1143000"/>
          </a:xfrm>
        </p:spPr>
        <p:txBody>
          <a:bodyPr/>
          <a:lstStyle/>
          <a:p>
            <a:r>
              <a:rPr lang="en-GB" b="1" dirty="0" err="1" smtClean="0">
                <a:solidFill>
                  <a:srgbClr val="800000"/>
                </a:solidFill>
                <a:latin typeface="Garamond"/>
                <a:ea typeface="ＭＳ Ｐゴシック" pitchFamily="34" charset="-128"/>
                <a:cs typeface="Garamond"/>
              </a:rPr>
              <a:t>Propiedades</a:t>
            </a:r>
            <a:endParaRPr lang="en-US" b="1" dirty="0" smtClean="0">
              <a:solidFill>
                <a:srgbClr val="800000"/>
              </a:solidFill>
              <a:latin typeface="Garamond"/>
              <a:ea typeface="ＭＳ Ｐゴシック" pitchFamily="34" charset="-128"/>
              <a:cs typeface="Garamond"/>
            </a:endParaRPr>
          </a:p>
        </p:txBody>
      </p:sp>
      <p:sp>
        <p:nvSpPr>
          <p:cNvPr id="26627" name="Rectangle 3"/>
          <p:cNvSpPr>
            <a:spLocks noGrp="1" noChangeArrowheads="1"/>
          </p:cNvSpPr>
          <p:nvPr>
            <p:ph type="body" idx="1"/>
          </p:nvPr>
        </p:nvSpPr>
        <p:spPr>
          <a:xfrm>
            <a:off x="250825" y="1030288"/>
            <a:ext cx="8458200" cy="5961062"/>
          </a:xfrm>
        </p:spPr>
        <p:txBody>
          <a:bodyPr/>
          <a:lstStyle/>
          <a:p>
            <a:pPr>
              <a:lnSpc>
                <a:spcPct val="90000"/>
              </a:lnSpc>
            </a:pPr>
            <a:r>
              <a:rPr lang="es-ES" sz="2400" dirty="0" smtClean="0">
                <a:latin typeface="Garamond"/>
                <a:ea typeface="ＭＳ Ｐゴシック" pitchFamily="34" charset="-128"/>
                <a:cs typeface="Garamond"/>
              </a:rPr>
              <a:t>Nuestra metodología satisface un número de propiedades típicas de las medidas de pobreza multidimensional (ampliadas):</a:t>
            </a:r>
          </a:p>
          <a:p>
            <a:pPr>
              <a:lnSpc>
                <a:spcPct val="90000"/>
              </a:lnSpc>
            </a:pPr>
            <a:r>
              <a:rPr lang="es-ES" sz="2400" i="1" dirty="0" smtClean="0">
                <a:latin typeface="Garamond"/>
                <a:ea typeface="ＭＳ Ｐゴシック" pitchFamily="34" charset="-128"/>
                <a:cs typeface="Garamond"/>
                <a:sym typeface="Symbol" pitchFamily="18" charset="2"/>
              </a:rPr>
              <a:t>simetría</a:t>
            </a:r>
            <a:r>
              <a:rPr lang="es-ES" sz="2400" i="1" dirty="0" smtClean="0">
                <a:latin typeface="Garamond"/>
                <a:ea typeface="ＭＳ Ｐゴシック" pitchFamily="34" charset="-128"/>
                <a:cs typeface="Garamond"/>
              </a:rPr>
              <a:t>, 			</a:t>
            </a:r>
            <a:r>
              <a:rPr lang="es-ES" sz="2400" i="1" dirty="0" smtClean="0">
                <a:latin typeface="Garamond"/>
                <a:ea typeface="ＭＳ Ｐゴシック" pitchFamily="34" charset="-128"/>
                <a:cs typeface="Garamond"/>
                <a:sym typeface="Symbol" pitchFamily="18" charset="2"/>
              </a:rPr>
              <a:t>invariancia de escala</a:t>
            </a:r>
            <a:r>
              <a:rPr lang="es-ES" sz="2400" i="1" dirty="0" smtClean="0">
                <a:latin typeface="Garamond"/>
                <a:ea typeface="ＭＳ Ｐゴシック" pitchFamily="34" charset="-128"/>
                <a:cs typeface="Garamond"/>
              </a:rPr>
              <a:t/>
            </a:r>
            <a:br>
              <a:rPr lang="es-ES" sz="2400" i="1" dirty="0" smtClean="0">
                <a:latin typeface="Garamond"/>
                <a:ea typeface="ＭＳ Ｐゴシック" pitchFamily="34" charset="-128"/>
                <a:cs typeface="Garamond"/>
              </a:rPr>
            </a:br>
            <a:r>
              <a:rPr lang="es-ES" sz="2400" i="1" dirty="0" smtClean="0">
                <a:latin typeface="Garamond"/>
                <a:ea typeface="ＭＳ Ｐゴシック" pitchFamily="34" charset="-128"/>
                <a:cs typeface="Garamond"/>
                <a:sym typeface="Symbol" pitchFamily="18" charset="2"/>
              </a:rPr>
              <a:t>normalización </a:t>
            </a:r>
            <a:r>
              <a:rPr lang="es-ES" sz="2400" i="1" dirty="0" smtClean="0">
                <a:latin typeface="Garamond"/>
                <a:ea typeface="ＭＳ Ｐゴシック" pitchFamily="34" charset="-128"/>
                <a:cs typeface="Garamond"/>
              </a:rPr>
              <a:t>		invariancia de réplica </a:t>
            </a:r>
            <a:br>
              <a:rPr lang="es-ES" sz="2400" i="1" dirty="0" smtClean="0">
                <a:latin typeface="Garamond"/>
                <a:ea typeface="ＭＳ Ｐゴシック" pitchFamily="34" charset="-128"/>
                <a:cs typeface="Garamond"/>
              </a:rPr>
            </a:br>
            <a:r>
              <a:rPr lang="es-ES" sz="2400" i="1" dirty="0" smtClean="0">
                <a:latin typeface="Garamond"/>
                <a:ea typeface="ＭＳ Ｐゴシック" pitchFamily="34" charset="-128"/>
                <a:cs typeface="Garamond"/>
                <a:sym typeface="Symbol" pitchFamily="18" charset="2"/>
              </a:rPr>
              <a:t>foco en pobreza</a:t>
            </a:r>
            <a:r>
              <a:rPr lang="es-ES" sz="2400" i="1" dirty="0" smtClean="0">
                <a:latin typeface="Garamond"/>
                <a:ea typeface="ＭＳ Ｐゴシック" pitchFamily="34" charset="-128"/>
                <a:cs typeface="Garamond"/>
              </a:rPr>
              <a:t>		</a:t>
            </a:r>
            <a:r>
              <a:rPr lang="es-ES" sz="2400" i="1" dirty="0" err="1" smtClean="0">
                <a:latin typeface="Garamond"/>
                <a:ea typeface="ＭＳ Ｐゴシック" pitchFamily="34" charset="-128"/>
                <a:cs typeface="Garamond"/>
              </a:rPr>
              <a:t>monotonicidad</a:t>
            </a:r>
            <a:r>
              <a:rPr lang="es-ES" sz="2400" i="1" dirty="0" smtClean="0">
                <a:latin typeface="Garamond"/>
                <a:ea typeface="ＭＳ Ｐゴシック" pitchFamily="34" charset="-128"/>
                <a:cs typeface="Garamond"/>
              </a:rPr>
              <a:t> débil	</a:t>
            </a:r>
            <a:br>
              <a:rPr lang="es-ES" sz="2400" i="1" dirty="0" smtClean="0">
                <a:latin typeface="Garamond"/>
                <a:ea typeface="ＭＳ Ｐゴシック" pitchFamily="34" charset="-128"/>
                <a:cs typeface="Garamond"/>
              </a:rPr>
            </a:br>
            <a:r>
              <a:rPr lang="es-ES" sz="2400" i="1" dirty="0" smtClean="0">
                <a:latin typeface="Garamond"/>
                <a:ea typeface="ＭＳ Ｐゴシック" pitchFamily="34" charset="-128"/>
                <a:cs typeface="Garamond"/>
                <a:sym typeface="Symbol" pitchFamily="18" charset="2"/>
              </a:rPr>
              <a:t>foco en privaciones	</a:t>
            </a:r>
            <a:r>
              <a:rPr lang="es-ES" sz="2400" dirty="0" smtClean="0">
                <a:latin typeface="Garamond"/>
                <a:ea typeface="ＭＳ Ｐゴシック" pitchFamily="34" charset="-128"/>
                <a:cs typeface="Garamond"/>
              </a:rPr>
              <a:t>	</a:t>
            </a:r>
            <a:r>
              <a:rPr lang="es-ES" sz="2400" i="1" dirty="0" smtClean="0">
                <a:latin typeface="Garamond"/>
                <a:ea typeface="ＭＳ Ｐゴシック" pitchFamily="34" charset="-128"/>
                <a:cs typeface="Garamond"/>
              </a:rPr>
              <a:t>reordenamiento débil       </a:t>
            </a:r>
            <a:br>
              <a:rPr lang="es-ES" sz="2400" i="1" dirty="0" smtClean="0">
                <a:latin typeface="Garamond"/>
                <a:ea typeface="ＭＳ Ｐゴシック" pitchFamily="34" charset="-128"/>
                <a:cs typeface="Garamond"/>
              </a:rPr>
            </a:br>
            <a:r>
              <a:rPr lang="es-ES" sz="2400" i="1" dirty="0" smtClean="0">
                <a:latin typeface="Garamond"/>
                <a:ea typeface="ＭＳ Ｐゴシック" pitchFamily="34" charset="-128"/>
                <a:cs typeface="Garamond"/>
              </a:rPr>
              <a:t>	        			</a:t>
            </a:r>
          </a:p>
          <a:p>
            <a:pPr>
              <a:lnSpc>
                <a:spcPct val="90000"/>
              </a:lnSpc>
            </a:pPr>
            <a:r>
              <a:rPr lang="es-ES" sz="2400" i="1" dirty="0" smtClean="0">
                <a:latin typeface="Garamond"/>
                <a:ea typeface="ＭＳ Ｐゴシック" pitchFamily="34" charset="-128"/>
                <a:cs typeface="Garamond"/>
              </a:rPr>
              <a:t>M</a:t>
            </a:r>
            <a:r>
              <a:rPr lang="es-ES" sz="2400" i="1" baseline="-25000" dirty="0" smtClean="0">
                <a:latin typeface="Garamond"/>
                <a:ea typeface="ＭＳ Ｐゴシック" pitchFamily="34" charset="-128"/>
                <a:cs typeface="Garamond"/>
              </a:rPr>
              <a:t>0 ,</a:t>
            </a:r>
            <a:r>
              <a:rPr lang="es-ES" sz="2400" i="1" dirty="0" smtClean="0">
                <a:latin typeface="Garamond"/>
                <a:ea typeface="ＭＳ Ｐゴシック" pitchFamily="34" charset="-128"/>
                <a:cs typeface="Garamond"/>
              </a:rPr>
              <a:t> M</a:t>
            </a:r>
            <a:r>
              <a:rPr lang="es-ES" sz="2400" i="1" baseline="-25000" dirty="0" smtClean="0">
                <a:latin typeface="Garamond"/>
                <a:ea typeface="ＭＳ Ｐゴシック" pitchFamily="34" charset="-128"/>
                <a:cs typeface="Garamond"/>
              </a:rPr>
              <a:t>1 </a:t>
            </a:r>
            <a:r>
              <a:rPr lang="es-ES" sz="2400" dirty="0" smtClean="0">
                <a:latin typeface="Garamond"/>
                <a:ea typeface="ＭＳ Ｐゴシック" pitchFamily="34" charset="-128"/>
                <a:cs typeface="Garamond"/>
              </a:rPr>
              <a:t>y</a:t>
            </a:r>
            <a:r>
              <a:rPr lang="es-ES" sz="2400" i="1" dirty="0" smtClean="0">
                <a:latin typeface="Garamond"/>
                <a:ea typeface="ＭＳ Ｐゴシック" pitchFamily="34" charset="-128"/>
                <a:cs typeface="Garamond"/>
              </a:rPr>
              <a:t> M</a:t>
            </a:r>
            <a:r>
              <a:rPr lang="es-ES" sz="2400" i="1" baseline="-25000" dirty="0" smtClean="0">
                <a:latin typeface="Garamond"/>
                <a:ea typeface="ＭＳ Ｐゴシック" pitchFamily="34" charset="-128"/>
                <a:cs typeface="Garamond"/>
              </a:rPr>
              <a:t>2</a:t>
            </a:r>
            <a:r>
              <a:rPr lang="es-ES" sz="2400" dirty="0" smtClean="0">
                <a:latin typeface="Garamond"/>
                <a:ea typeface="ＭＳ Ｐゴシック" pitchFamily="34" charset="-128"/>
                <a:cs typeface="Garamond"/>
              </a:rPr>
              <a:t> </a:t>
            </a:r>
            <a:r>
              <a:rPr lang="es-ES" sz="2400" i="1" dirty="0" smtClean="0">
                <a:latin typeface="Garamond"/>
                <a:ea typeface="ＭＳ Ｐゴシック" pitchFamily="34" charset="-128"/>
                <a:cs typeface="Garamond"/>
              </a:rPr>
              <a:t>satisfacen </a:t>
            </a:r>
            <a:r>
              <a:rPr lang="es-ES" sz="2400" i="1" dirty="0" err="1" smtClean="0">
                <a:latin typeface="Garamond"/>
                <a:ea typeface="ＭＳ Ｐゴシック" pitchFamily="34" charset="-128"/>
                <a:cs typeface="Garamond"/>
              </a:rPr>
              <a:t>monotonicidad</a:t>
            </a:r>
            <a:r>
              <a:rPr lang="es-ES" sz="2400" i="1" dirty="0" smtClean="0">
                <a:latin typeface="Garamond"/>
                <a:ea typeface="ＭＳ Ｐゴシック" pitchFamily="34" charset="-128"/>
                <a:cs typeface="Garamond"/>
              </a:rPr>
              <a:t> dimensional y </a:t>
            </a:r>
            <a:r>
              <a:rPr lang="es-ES" sz="2400" i="1" dirty="0" err="1" smtClean="0">
                <a:latin typeface="Garamond"/>
                <a:ea typeface="ＭＳ Ｐゴシック" pitchFamily="34" charset="-128"/>
                <a:cs typeface="Garamond"/>
              </a:rPr>
              <a:t>descomponibilidad</a:t>
            </a:r>
            <a:r>
              <a:rPr lang="es-ES" sz="2400" i="1" dirty="0" smtClean="0">
                <a:latin typeface="Garamond"/>
                <a:ea typeface="ＭＳ Ｐゴシック" pitchFamily="34" charset="-128"/>
                <a:cs typeface="Garamond"/>
              </a:rPr>
              <a:t> </a:t>
            </a:r>
            <a:endParaRPr lang="es-ES" sz="2400" dirty="0" smtClean="0">
              <a:latin typeface="Garamond"/>
              <a:ea typeface="ＭＳ Ｐゴシック" pitchFamily="34" charset="-128"/>
              <a:cs typeface="Garamond"/>
            </a:endParaRPr>
          </a:p>
          <a:p>
            <a:pPr>
              <a:lnSpc>
                <a:spcPct val="90000"/>
              </a:lnSpc>
            </a:pPr>
            <a:r>
              <a:rPr lang="es-ES" sz="2400" i="1" dirty="0" smtClean="0">
                <a:latin typeface="Garamond"/>
                <a:ea typeface="ＭＳ Ｐゴシック" pitchFamily="34" charset="-128"/>
                <a:cs typeface="Garamond"/>
              </a:rPr>
              <a:t>M</a:t>
            </a:r>
            <a:r>
              <a:rPr lang="es-ES" sz="2400" i="1" baseline="-25000" dirty="0" smtClean="0">
                <a:latin typeface="Garamond"/>
                <a:ea typeface="ＭＳ Ｐゴシック" pitchFamily="34" charset="-128"/>
                <a:cs typeface="Garamond"/>
              </a:rPr>
              <a:t>1 y </a:t>
            </a:r>
            <a:r>
              <a:rPr lang="es-ES" sz="2400" i="1" dirty="0" smtClean="0">
                <a:latin typeface="Garamond"/>
                <a:ea typeface="ＭＳ Ｐゴシック" pitchFamily="34" charset="-128"/>
                <a:cs typeface="Garamond"/>
              </a:rPr>
              <a:t>M</a:t>
            </a:r>
            <a:r>
              <a:rPr lang="es-ES" sz="2400" i="1" baseline="-25000" dirty="0" smtClean="0">
                <a:latin typeface="Garamond"/>
                <a:ea typeface="ＭＳ Ｐゴシック" pitchFamily="34" charset="-128"/>
                <a:cs typeface="Garamond"/>
              </a:rPr>
              <a:t>2</a:t>
            </a:r>
            <a:r>
              <a:rPr lang="es-ES" sz="2400" dirty="0" smtClean="0">
                <a:latin typeface="Garamond"/>
                <a:ea typeface="ＭＳ Ｐゴシック" pitchFamily="34" charset="-128"/>
                <a:cs typeface="Garamond"/>
              </a:rPr>
              <a:t> satisfacen </a:t>
            </a:r>
            <a:r>
              <a:rPr lang="es-ES" sz="2400" i="1" dirty="0" err="1" smtClean="0">
                <a:latin typeface="Garamond"/>
                <a:ea typeface="ＭＳ Ｐゴシック" pitchFamily="34" charset="-128"/>
                <a:cs typeface="Garamond"/>
              </a:rPr>
              <a:t>monotonicidad</a:t>
            </a:r>
            <a:r>
              <a:rPr lang="es-ES" sz="2400" i="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(para </a:t>
            </a:r>
            <a:r>
              <a:rPr lang="es-ES" sz="2400" dirty="0" err="1" smtClean="0">
                <a:latin typeface="Garamond"/>
                <a:ea typeface="ＭＳ Ｐゴシック" pitchFamily="34" charset="-128"/>
                <a:cs typeface="Garamond"/>
                <a:sym typeface="Symbol" pitchFamily="18" charset="2"/>
              </a:rPr>
              <a:t>alpha</a:t>
            </a:r>
            <a:r>
              <a:rPr lang="es-ES" sz="2400" dirty="0" smtClean="0">
                <a:latin typeface="Garamond"/>
                <a:ea typeface="ＭＳ Ｐゴシック" pitchFamily="34" charset="-128"/>
                <a:cs typeface="Garamond"/>
              </a:rPr>
              <a:t> &gt; 0) – eso es, son sensibles a cambios en la profundidad de las privaciones en todos los dominios con datos cardinales. </a:t>
            </a:r>
          </a:p>
          <a:p>
            <a:pPr>
              <a:lnSpc>
                <a:spcPct val="90000"/>
              </a:lnSpc>
            </a:pPr>
            <a:r>
              <a:rPr lang="es-ES" sz="2400" i="1" dirty="0" smtClean="0">
                <a:latin typeface="Garamond"/>
                <a:ea typeface="ＭＳ Ｐゴシック" pitchFamily="34" charset="-128"/>
                <a:cs typeface="Garamond"/>
              </a:rPr>
              <a:t>M</a:t>
            </a:r>
            <a:r>
              <a:rPr lang="es-ES" sz="2400" i="1" baseline="-25000" dirty="0" smtClean="0">
                <a:latin typeface="Garamond"/>
                <a:ea typeface="ＭＳ Ｐゴシック" pitchFamily="34" charset="-128"/>
                <a:cs typeface="Garamond"/>
              </a:rPr>
              <a:t>2</a:t>
            </a:r>
            <a:r>
              <a:rPr lang="es-ES" sz="2400" baseline="-25000"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satisface el axioma de </a:t>
            </a:r>
            <a:r>
              <a:rPr lang="es-ES" sz="2400" i="1" dirty="0" smtClean="0">
                <a:latin typeface="Garamond"/>
                <a:ea typeface="ＭＳ Ｐゴシック" pitchFamily="34" charset="-128"/>
                <a:cs typeface="Garamond"/>
              </a:rPr>
              <a:t>transferencia débil</a:t>
            </a:r>
            <a:r>
              <a:rPr lang="es-ES" sz="2400" dirty="0" smtClean="0">
                <a:latin typeface="Garamond"/>
                <a:ea typeface="ＭＳ Ｐゴシック" pitchFamily="34" charset="-128"/>
                <a:cs typeface="Garamond"/>
              </a:rPr>
              <a:t> (</a:t>
            </a:r>
            <a:r>
              <a:rPr lang="es-ES" sz="2400" dirty="0" err="1" smtClean="0">
                <a:latin typeface="Garamond"/>
                <a:ea typeface="ＭＳ Ｐゴシック" pitchFamily="34" charset="-128"/>
                <a:cs typeface="Garamond"/>
              </a:rPr>
              <a:t>for</a:t>
            </a:r>
            <a:r>
              <a:rPr lang="es-ES" sz="2400" dirty="0" smtClean="0">
                <a:latin typeface="Garamond"/>
                <a:ea typeface="ＭＳ Ｐゴシック" pitchFamily="34" charset="-128"/>
                <a:cs typeface="Garamond"/>
              </a:rPr>
              <a:t> </a:t>
            </a:r>
            <a:r>
              <a:rPr lang="es-ES" sz="2400" dirty="0" err="1" smtClean="0">
                <a:latin typeface="Garamond"/>
                <a:ea typeface="ＭＳ Ｐゴシック" pitchFamily="34" charset="-128"/>
                <a:cs typeface="Garamond"/>
                <a:sym typeface="Symbol" pitchFamily="18" charset="2"/>
              </a:rPr>
              <a:t>alpha</a:t>
            </a:r>
            <a:r>
              <a:rPr lang="es-ES" sz="2400" dirty="0" smtClean="0">
                <a:latin typeface="Garamond"/>
                <a:ea typeface="ＭＳ Ｐゴシック" pitchFamily="34" charset="-128"/>
                <a:cs typeface="Garamond"/>
              </a:rPr>
              <a:t> &gt; 1)</a:t>
            </a:r>
            <a:r>
              <a:rPr lang="es-ES" sz="2400" i="1" dirty="0" smtClean="0">
                <a:latin typeface="Garamond"/>
                <a:ea typeface="ＭＳ Ｐゴシック" pitchFamily="34" charset="-128"/>
                <a:cs typeface="Garamond"/>
              </a:rPr>
              <a:t>. </a:t>
            </a:r>
          </a:p>
        </p:txBody>
      </p:sp>
    </p:spTree>
    <p:extLst>
      <p:ext uri="{BB962C8B-B14F-4D97-AF65-F5344CB8AC3E}">
        <p14:creationId xmlns:p14="http://schemas.microsoft.com/office/powerpoint/2010/main" val="3487376683"/>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44450"/>
            <a:ext cx="7772400" cy="1143000"/>
          </a:xfrm>
        </p:spPr>
        <p:txBody>
          <a:bodyPr/>
          <a:lstStyle/>
          <a:p>
            <a:r>
              <a:rPr lang="es-ES" b="1" dirty="0" err="1" smtClean="0">
                <a:solidFill>
                  <a:srgbClr val="800000"/>
                </a:solidFill>
                <a:latin typeface="Garamond"/>
                <a:ea typeface="ＭＳ Ｐゴシック" pitchFamily="34" charset="-128"/>
                <a:cs typeface="Garamond"/>
              </a:rPr>
              <a:t>Tests</a:t>
            </a:r>
            <a:r>
              <a:rPr lang="es-ES" b="1" dirty="0" smtClean="0">
                <a:solidFill>
                  <a:srgbClr val="800000"/>
                </a:solidFill>
                <a:latin typeface="Garamond"/>
                <a:ea typeface="ＭＳ Ｐゴシック" pitchFamily="34" charset="-128"/>
                <a:cs typeface="Garamond"/>
              </a:rPr>
              <a:t> de robustez para </a:t>
            </a:r>
            <a:r>
              <a:rPr lang="es-ES" b="1" i="1" dirty="0" smtClean="0">
                <a:solidFill>
                  <a:srgbClr val="800000"/>
                </a:solidFill>
                <a:latin typeface="Garamond"/>
                <a:ea typeface="ＭＳ Ｐゴシック" pitchFamily="34" charset="-128"/>
                <a:cs typeface="Garamond"/>
              </a:rPr>
              <a:t>k</a:t>
            </a:r>
            <a:endParaRPr lang="es-ES" b="1" dirty="0" smtClean="0">
              <a:solidFill>
                <a:srgbClr val="800000"/>
              </a:solidFill>
              <a:latin typeface="Garamond"/>
              <a:ea typeface="ＭＳ Ｐゴシック" pitchFamily="34" charset="-128"/>
              <a:cs typeface="Garamond"/>
            </a:endParaRPr>
          </a:p>
        </p:txBody>
      </p:sp>
      <p:sp>
        <p:nvSpPr>
          <p:cNvPr id="21507" name="Rectangle 3"/>
          <p:cNvSpPr>
            <a:spLocks noGrp="1" noChangeArrowheads="1"/>
          </p:cNvSpPr>
          <p:nvPr>
            <p:ph type="body" idx="1"/>
          </p:nvPr>
        </p:nvSpPr>
        <p:spPr>
          <a:xfrm>
            <a:off x="250825" y="1150938"/>
            <a:ext cx="8458200" cy="5961062"/>
          </a:xfrm>
        </p:spPr>
        <p:txBody>
          <a:bodyPr/>
          <a:lstStyle/>
          <a:p>
            <a:r>
              <a:rPr lang="es-ES" sz="2600" i="1" dirty="0" smtClean="0">
                <a:latin typeface="Garamond"/>
                <a:ea typeface="ＭＳ Ｐゴシック" pitchFamily="34" charset="-128"/>
                <a:cs typeface="Garamond"/>
              </a:rPr>
              <a:t>Teorema 2</a:t>
            </a:r>
            <a:r>
              <a:rPr lang="es-ES" sz="2600" dirty="0" smtClean="0">
                <a:latin typeface="Garamond"/>
                <a:ea typeface="ＭＳ Ｐゴシック" pitchFamily="34" charset="-128"/>
                <a:cs typeface="Garamond"/>
              </a:rPr>
              <a:t>  Donde </a:t>
            </a:r>
            <a:r>
              <a:rPr lang="es-ES" sz="2600" i="1" dirty="0" smtClean="0">
                <a:latin typeface="Garamond"/>
                <a:ea typeface="ＭＳ Ｐゴシック" pitchFamily="34" charset="-128"/>
                <a:cs typeface="Garamond"/>
              </a:rPr>
              <a:t>a</a:t>
            </a:r>
            <a:r>
              <a:rPr lang="es-ES" sz="2600" dirty="0" smtClean="0">
                <a:latin typeface="Garamond"/>
                <a:ea typeface="ＭＳ Ｐゴシック" pitchFamily="34" charset="-128"/>
                <a:cs typeface="Garamond"/>
              </a:rPr>
              <a:t> y </a:t>
            </a:r>
            <a:r>
              <a:rPr lang="es-ES" sz="2600" i="1" dirty="0" smtClean="0">
                <a:latin typeface="Garamond"/>
                <a:ea typeface="ＭＳ Ｐゴシック" pitchFamily="34" charset="-128"/>
                <a:cs typeface="Garamond"/>
              </a:rPr>
              <a:t>a' </a:t>
            </a:r>
            <a:r>
              <a:rPr lang="es-ES" sz="2600" dirty="0" smtClean="0">
                <a:latin typeface="Garamond"/>
                <a:ea typeface="ＭＳ Ｐゴシック" pitchFamily="34" charset="-128"/>
                <a:cs typeface="Garamond"/>
              </a:rPr>
              <a:t>son los vectores de logros respectivos para </a:t>
            </a:r>
            <a:r>
              <a:rPr lang="es-ES" sz="2600" i="1" dirty="0" smtClean="0">
                <a:latin typeface="Garamond"/>
                <a:ea typeface="ＭＳ Ｐゴシック" pitchFamily="34" charset="-128"/>
                <a:cs typeface="Garamond"/>
              </a:rPr>
              <a:t>y </a:t>
            </a:r>
            <a:r>
              <a:rPr lang="es-ES" sz="2600" dirty="0" err="1" smtClean="0">
                <a:latin typeface="Garamond"/>
                <a:ea typeface="ＭＳ Ｐゴシック" pitchFamily="34" charset="-128"/>
                <a:cs typeface="Garamond"/>
              </a:rPr>
              <a:t>y</a:t>
            </a:r>
            <a:r>
              <a:rPr lang="es-ES" sz="2600" i="1" dirty="0" smtClean="0">
                <a:latin typeface="Garamond"/>
                <a:ea typeface="ＭＳ Ｐゴシック" pitchFamily="34" charset="-128"/>
                <a:cs typeface="Garamond"/>
              </a:rPr>
              <a:t> </a:t>
            </a:r>
            <a:r>
              <a:rPr lang="es-ES" sz="2600" i="1" dirty="0" err="1" smtClean="0">
                <a:latin typeface="Garamond"/>
                <a:ea typeface="ＭＳ Ｐゴシック" pitchFamily="34" charset="-128"/>
                <a:cs typeface="Garamond"/>
              </a:rPr>
              <a:t>y</a:t>
            </a:r>
            <a:r>
              <a:rPr lang="es-ES" sz="2600" i="1" dirty="0" smtClean="0">
                <a:latin typeface="Garamond"/>
                <a:ea typeface="ＭＳ Ｐゴシック" pitchFamily="34" charset="-128"/>
                <a:cs typeface="Garamond"/>
              </a:rPr>
              <a:t>'</a:t>
            </a:r>
            <a:r>
              <a:rPr lang="es-ES" sz="2600" dirty="0" smtClean="0">
                <a:latin typeface="Garamond"/>
                <a:ea typeface="ＭＳ Ｐゴシック" pitchFamily="34" charset="-128"/>
                <a:cs typeface="Garamond"/>
              </a:rPr>
              <a:t> en </a:t>
            </a:r>
            <a:r>
              <a:rPr lang="es-ES" sz="2600" i="1" dirty="0" smtClean="0">
                <a:latin typeface="Garamond"/>
                <a:ea typeface="ＭＳ Ｐゴシック" pitchFamily="34" charset="-128"/>
                <a:cs typeface="Garamond"/>
              </a:rPr>
              <a:t>Y (</a:t>
            </a:r>
            <a:r>
              <a:rPr lang="es-ES" sz="2600" i="1" dirty="0" err="1" smtClean="0">
                <a:latin typeface="Garamond"/>
                <a:ea typeface="ＭＳ Ｐゴシック" pitchFamily="34" charset="-128"/>
                <a:cs typeface="Garamond"/>
              </a:rPr>
              <a:t>a</a:t>
            </a:r>
            <a:r>
              <a:rPr lang="es-ES" sz="2600" i="1" baseline="-25000" dirty="0" err="1" smtClean="0">
                <a:latin typeface="Garamond"/>
                <a:ea typeface="ＭＳ Ｐゴシック" pitchFamily="34" charset="-128"/>
                <a:cs typeface="Garamond"/>
              </a:rPr>
              <a:t>i</a:t>
            </a:r>
            <a:r>
              <a:rPr lang="es-ES" sz="2600" i="1" dirty="0" smtClean="0">
                <a:latin typeface="Garamond"/>
                <a:ea typeface="ＭＳ Ｐゴシック" pitchFamily="34" charset="-128"/>
                <a:cs typeface="Garamond"/>
              </a:rPr>
              <a:t>=d-</a:t>
            </a:r>
            <a:r>
              <a:rPr lang="es-ES" sz="2600" i="1" dirty="0" err="1" smtClean="0">
                <a:latin typeface="Garamond"/>
                <a:ea typeface="ＭＳ Ｐゴシック" pitchFamily="34" charset="-128"/>
                <a:cs typeface="Garamond"/>
              </a:rPr>
              <a:t>c</a:t>
            </a:r>
            <a:r>
              <a:rPr lang="es-ES" sz="2600" i="1" baseline="-25000" dirty="0" err="1" smtClean="0">
                <a:latin typeface="Garamond"/>
                <a:ea typeface="ＭＳ Ｐゴシック" pitchFamily="34" charset="-128"/>
                <a:cs typeface="Garamond"/>
              </a:rPr>
              <a:t>i</a:t>
            </a:r>
            <a:r>
              <a:rPr lang="es-ES" sz="2600" i="1" dirty="0" smtClean="0">
                <a:latin typeface="Garamond"/>
                <a:ea typeface="ＭＳ Ｐゴシック" pitchFamily="34" charset="-128"/>
                <a:cs typeface="Garamond"/>
              </a:rPr>
              <a:t>)</a:t>
            </a:r>
            <a:r>
              <a:rPr lang="es-ES" sz="2600" dirty="0" smtClean="0">
                <a:latin typeface="Garamond"/>
                <a:ea typeface="ＭＳ Ｐゴシック" pitchFamily="34" charset="-128"/>
                <a:cs typeface="Garamond"/>
              </a:rPr>
              <a:t>, tenemos: </a:t>
            </a:r>
          </a:p>
          <a:p>
            <a:r>
              <a:rPr lang="es-ES" sz="2600" dirty="0" smtClean="0">
                <a:latin typeface="Garamond"/>
                <a:ea typeface="ＭＳ Ｐゴシック" pitchFamily="34" charset="-128"/>
                <a:cs typeface="Garamond"/>
              </a:rPr>
              <a:t>	(i) </a:t>
            </a:r>
            <a:r>
              <a:rPr lang="es-ES" sz="2600" i="1" dirty="0" smtClean="0">
                <a:latin typeface="Garamond"/>
                <a:ea typeface="ＭＳ Ｐゴシック" pitchFamily="34" charset="-128"/>
                <a:cs typeface="Garamond"/>
              </a:rPr>
              <a:t>y </a:t>
            </a:r>
            <a:r>
              <a:rPr lang="es-ES" sz="2600" b="1" i="1" dirty="0" smtClean="0">
                <a:latin typeface="Garamond"/>
                <a:ea typeface="ＭＳ Ｐゴシック" pitchFamily="34" charset="-128"/>
                <a:cs typeface="Garamond"/>
              </a:rPr>
              <a:t>H</a:t>
            </a:r>
            <a:r>
              <a:rPr lang="es-ES" sz="2600" i="1" dirty="0" smtClean="0">
                <a:latin typeface="Garamond"/>
                <a:ea typeface="ＭＳ Ｐゴシック" pitchFamily="34" charset="-128"/>
                <a:cs typeface="Garamond"/>
              </a:rPr>
              <a:t> y' </a:t>
            </a:r>
            <a:r>
              <a:rPr lang="es-ES" sz="2600" dirty="0" smtClean="0">
                <a:latin typeface="Garamond"/>
                <a:ea typeface="ＭＳ Ｐゴシック" pitchFamily="34" charset="-128"/>
                <a:cs typeface="Garamond"/>
              </a:rPr>
              <a:t> </a:t>
            </a:r>
            <a:r>
              <a:rPr lang="es-ES" sz="2600" dirty="0" smtClean="0">
                <a:latin typeface="Garamond"/>
                <a:ea typeface="ＭＳ Ｐゴシック" pitchFamily="34" charset="-128"/>
                <a:cs typeface="Garamond"/>
                <a:sym typeface="Symbol" pitchFamily="18" charset="2"/>
              </a:rPr>
              <a:t></a:t>
            </a:r>
            <a:r>
              <a:rPr lang="es-ES" sz="2600" dirty="0" smtClean="0">
                <a:latin typeface="Garamond"/>
                <a:ea typeface="ＭＳ Ｐゴシック" pitchFamily="34" charset="-128"/>
                <a:cs typeface="Garamond"/>
              </a:rPr>
              <a:t> </a:t>
            </a:r>
            <a:r>
              <a:rPr lang="es-ES" sz="2600" i="1" dirty="0" smtClean="0">
                <a:latin typeface="Garamond"/>
                <a:ea typeface="ＭＳ Ｐゴシック" pitchFamily="34" charset="-128"/>
                <a:cs typeface="Garamond"/>
              </a:rPr>
              <a:t>a </a:t>
            </a:r>
            <a:r>
              <a:rPr lang="es-ES" sz="2600" b="1" i="1" dirty="0" smtClean="0">
                <a:latin typeface="Garamond"/>
                <a:ea typeface="ＭＳ Ｐゴシック" pitchFamily="34" charset="-128"/>
                <a:cs typeface="Garamond"/>
              </a:rPr>
              <a:t>FD</a:t>
            </a:r>
            <a:r>
              <a:rPr lang="es-ES" sz="2600" i="1" dirty="0" smtClean="0">
                <a:latin typeface="Garamond"/>
                <a:ea typeface="ＭＳ Ｐゴシック" pitchFamily="34" charset="-128"/>
                <a:cs typeface="Garamond"/>
              </a:rPr>
              <a:t> a'</a:t>
            </a:r>
            <a:endParaRPr lang="es-ES" sz="2600" dirty="0" smtClean="0">
              <a:latin typeface="Garamond"/>
              <a:ea typeface="ＭＳ Ｐゴシック" pitchFamily="34" charset="-128"/>
              <a:cs typeface="Garamond"/>
            </a:endParaRPr>
          </a:p>
          <a:p>
            <a:r>
              <a:rPr lang="es-ES" sz="2600" dirty="0" smtClean="0">
                <a:latin typeface="Garamond"/>
                <a:ea typeface="ＭＳ Ｐゴシック" pitchFamily="34" charset="-128"/>
                <a:cs typeface="Garamond"/>
              </a:rPr>
              <a:t>	(</a:t>
            </a:r>
            <a:r>
              <a:rPr lang="es-ES" sz="2600" dirty="0" err="1" smtClean="0">
                <a:latin typeface="Garamond"/>
                <a:ea typeface="ＭＳ Ｐゴシック" pitchFamily="34" charset="-128"/>
                <a:cs typeface="Garamond"/>
              </a:rPr>
              <a:t>ii</a:t>
            </a:r>
            <a:r>
              <a:rPr lang="es-ES" sz="2600" dirty="0" smtClean="0">
                <a:latin typeface="Garamond"/>
                <a:ea typeface="ＭＳ Ｐゴシック" pitchFamily="34" charset="-128"/>
                <a:cs typeface="Garamond"/>
              </a:rPr>
              <a:t>) </a:t>
            </a:r>
            <a:r>
              <a:rPr lang="es-ES" sz="2600" i="1" dirty="0" smtClean="0">
                <a:latin typeface="Garamond"/>
                <a:ea typeface="ＭＳ Ｐゴシック" pitchFamily="34" charset="-128"/>
                <a:cs typeface="Garamond"/>
              </a:rPr>
              <a:t>a </a:t>
            </a:r>
            <a:r>
              <a:rPr lang="es-ES" sz="2600" b="1" i="1" dirty="0" smtClean="0">
                <a:latin typeface="Garamond"/>
                <a:ea typeface="ＭＳ Ｐゴシック" pitchFamily="34" charset="-128"/>
                <a:cs typeface="Garamond"/>
              </a:rPr>
              <a:t>FD</a:t>
            </a:r>
            <a:r>
              <a:rPr lang="es-ES" sz="2600" i="1" dirty="0" smtClean="0">
                <a:latin typeface="Garamond"/>
                <a:ea typeface="ＭＳ Ｐゴシック" pitchFamily="34" charset="-128"/>
                <a:cs typeface="Garamond"/>
              </a:rPr>
              <a:t> a'</a:t>
            </a:r>
            <a:r>
              <a:rPr lang="es-ES" sz="2600" dirty="0" smtClean="0">
                <a:latin typeface="Garamond"/>
                <a:ea typeface="ＭＳ Ｐゴシック" pitchFamily="34" charset="-128"/>
                <a:cs typeface="Garamond"/>
              </a:rPr>
              <a:t> </a:t>
            </a:r>
            <a:r>
              <a:rPr lang="es-ES" sz="2600" dirty="0" smtClean="0">
                <a:latin typeface="Garamond"/>
                <a:ea typeface="ＭＳ Ｐゴシック" pitchFamily="34" charset="-128"/>
                <a:cs typeface="Garamond"/>
                <a:sym typeface="Symbol" pitchFamily="18" charset="2"/>
              </a:rPr>
              <a:t></a:t>
            </a:r>
            <a:r>
              <a:rPr lang="es-ES" sz="2600" dirty="0" smtClean="0">
                <a:latin typeface="Garamond"/>
                <a:ea typeface="ＭＳ Ｐゴシック" pitchFamily="34" charset="-128"/>
                <a:cs typeface="Garamond"/>
              </a:rPr>
              <a:t>  </a:t>
            </a:r>
            <a:r>
              <a:rPr lang="es-ES" sz="2600" i="1" dirty="0" smtClean="0">
                <a:latin typeface="Garamond"/>
                <a:ea typeface="ＭＳ Ｐゴシック" pitchFamily="34" charset="-128"/>
                <a:cs typeface="Garamond"/>
              </a:rPr>
              <a:t>y </a:t>
            </a:r>
            <a:r>
              <a:rPr lang="es-ES" sz="2600" b="1" i="1" dirty="0" smtClean="0">
                <a:latin typeface="Garamond"/>
                <a:ea typeface="ＭＳ Ｐゴシック" pitchFamily="34" charset="-128"/>
                <a:cs typeface="Garamond"/>
              </a:rPr>
              <a:t>M</a:t>
            </a:r>
            <a:r>
              <a:rPr lang="es-ES" sz="2600" b="1" baseline="-25000" dirty="0" smtClean="0">
                <a:latin typeface="Garamond"/>
                <a:ea typeface="ＭＳ Ｐゴシック" pitchFamily="34" charset="-128"/>
                <a:cs typeface="Garamond"/>
              </a:rPr>
              <a:t>0</a:t>
            </a:r>
            <a:r>
              <a:rPr lang="es-ES" sz="2600" i="1" baseline="-25000" dirty="0" smtClean="0">
                <a:latin typeface="Garamond"/>
                <a:ea typeface="ＭＳ Ｐゴシック" pitchFamily="34" charset="-128"/>
                <a:cs typeface="Garamond"/>
              </a:rPr>
              <a:t> </a:t>
            </a:r>
            <a:r>
              <a:rPr lang="es-ES" sz="2600" i="1" dirty="0" smtClean="0">
                <a:latin typeface="Garamond"/>
                <a:ea typeface="ＭＳ Ｐゴシック" pitchFamily="34" charset="-128"/>
                <a:cs typeface="Garamond"/>
              </a:rPr>
              <a:t>y' </a:t>
            </a:r>
            <a:r>
              <a:rPr lang="es-ES" sz="2600" i="1" dirty="0" smtClean="0">
                <a:latin typeface="Garamond"/>
                <a:ea typeface="ＭＳ Ｐゴシック" pitchFamily="34" charset="-128"/>
                <a:cs typeface="Garamond"/>
                <a:sym typeface="Symbol" pitchFamily="18" charset="2"/>
              </a:rPr>
              <a:t></a:t>
            </a:r>
            <a:r>
              <a:rPr lang="es-ES" sz="2600" dirty="0" smtClean="0">
                <a:latin typeface="Garamond"/>
                <a:ea typeface="ＭＳ Ｐゴシック" pitchFamily="34" charset="-128"/>
                <a:cs typeface="Garamond"/>
              </a:rPr>
              <a:t> </a:t>
            </a:r>
            <a:r>
              <a:rPr lang="es-ES" sz="2600" i="1" dirty="0" smtClean="0">
                <a:latin typeface="Garamond"/>
                <a:ea typeface="ＭＳ Ｐゴシック" pitchFamily="34" charset="-128"/>
                <a:cs typeface="Garamond"/>
              </a:rPr>
              <a:t>a </a:t>
            </a:r>
            <a:r>
              <a:rPr lang="es-ES" sz="2600" b="1" i="1" dirty="0" smtClean="0">
                <a:latin typeface="Garamond"/>
                <a:ea typeface="ＭＳ Ｐゴシック" pitchFamily="34" charset="-128"/>
                <a:cs typeface="Garamond"/>
              </a:rPr>
              <a:t>SD</a:t>
            </a:r>
            <a:r>
              <a:rPr lang="es-ES" sz="2600" i="1" dirty="0" smtClean="0">
                <a:latin typeface="Garamond"/>
                <a:ea typeface="ＭＳ Ｐゴシック" pitchFamily="34" charset="-128"/>
                <a:cs typeface="Garamond"/>
              </a:rPr>
              <a:t> a'</a:t>
            </a:r>
            <a:r>
              <a:rPr lang="es-ES" sz="2600" dirty="0" smtClean="0">
                <a:latin typeface="Garamond"/>
                <a:ea typeface="ＭＳ Ｐゴシック" pitchFamily="34" charset="-128"/>
                <a:cs typeface="Garamond"/>
              </a:rPr>
              <a:t>, y lo contrario no es válido.</a:t>
            </a:r>
          </a:p>
          <a:p>
            <a:endParaRPr lang="es-ES" sz="800" dirty="0" smtClean="0">
              <a:latin typeface="Garamond"/>
              <a:ea typeface="ＭＳ Ｐゴシック" pitchFamily="34" charset="-128"/>
              <a:cs typeface="Garamond"/>
            </a:endParaRPr>
          </a:p>
          <a:p>
            <a:pPr>
              <a:buFontTx/>
              <a:buNone/>
            </a:pPr>
            <a:r>
              <a:rPr lang="es-ES" sz="2400" dirty="0" smtClean="0">
                <a:latin typeface="Garamond"/>
                <a:ea typeface="ＭＳ Ｐゴシック" pitchFamily="34" charset="-128"/>
                <a:cs typeface="Garamond"/>
              </a:rPr>
              <a:t>(i) Similar a Foster </a:t>
            </a:r>
            <a:r>
              <a:rPr lang="es-ES" sz="2400" dirty="0" err="1" smtClean="0">
                <a:latin typeface="Garamond"/>
                <a:ea typeface="ＭＳ Ｐゴシック" pitchFamily="34" charset="-128"/>
                <a:cs typeface="Garamond"/>
              </a:rPr>
              <a:t>Shorrocks</a:t>
            </a:r>
            <a:r>
              <a:rPr lang="es-ES" sz="2400" dirty="0" smtClean="0">
                <a:latin typeface="Garamond"/>
                <a:ea typeface="ＭＳ Ｐゴシック" pitchFamily="34" charset="-128"/>
                <a:cs typeface="Garamond"/>
              </a:rPr>
              <a:t>: dominancia de primer orden sobre vectores de logros garantiza que el recuento multidimensional sea más bajo (o por lo menos no más alto) para todos los posibles valores de  </a:t>
            </a:r>
            <a:r>
              <a:rPr lang="es-ES" sz="2400" i="1" dirty="0" smtClean="0">
                <a:latin typeface="Garamond"/>
                <a:ea typeface="ＭＳ Ｐゴシック" pitchFamily="34" charset="-128"/>
                <a:cs typeface="Garamond"/>
              </a:rPr>
              <a:t>k</a:t>
            </a:r>
            <a:r>
              <a:rPr lang="es-ES" sz="2400" dirty="0" smtClean="0">
                <a:latin typeface="Garamond"/>
                <a:ea typeface="ＭＳ Ｐゴシック" pitchFamily="34" charset="-128"/>
                <a:cs typeface="Garamond"/>
              </a:rPr>
              <a:t> – y lo contrario también es cierto.</a:t>
            </a:r>
          </a:p>
          <a:p>
            <a:pPr>
              <a:buFontTx/>
              <a:buNone/>
            </a:pPr>
            <a:r>
              <a:rPr lang="es-ES" sz="2400" dirty="0" smtClean="0">
                <a:latin typeface="Garamond"/>
                <a:ea typeface="ＭＳ Ｐゴシック" pitchFamily="34" charset="-128"/>
                <a:cs typeface="Garamond"/>
              </a:rPr>
              <a:t>(</a:t>
            </a:r>
            <a:r>
              <a:rPr lang="es-ES" sz="2400" dirty="0" err="1" smtClean="0">
                <a:latin typeface="Garamond"/>
                <a:ea typeface="ＭＳ Ｐゴシック" pitchFamily="34" charset="-128"/>
                <a:cs typeface="Garamond"/>
              </a:rPr>
              <a:t>ii</a:t>
            </a:r>
            <a:r>
              <a:rPr lang="es-ES" sz="2400" dirty="0" smtClean="0">
                <a:latin typeface="Garamond"/>
                <a:ea typeface="ＭＳ Ｐゴシック" pitchFamily="34" charset="-128"/>
                <a:cs typeface="Garamond"/>
              </a:rPr>
              <a:t>) Muestra que </a:t>
            </a:r>
            <a:r>
              <a:rPr lang="es-ES" sz="2400" b="1" i="1" dirty="0" smtClean="0">
                <a:latin typeface="Garamond"/>
                <a:ea typeface="ＭＳ Ｐゴシック" pitchFamily="34" charset="-128"/>
                <a:cs typeface="Garamond"/>
              </a:rPr>
              <a:t>M</a:t>
            </a:r>
            <a:r>
              <a:rPr lang="es-ES" sz="2400" b="1" baseline="-25000" dirty="0" smtClean="0">
                <a:latin typeface="Garamond"/>
                <a:ea typeface="ＭＳ Ｐゴシック" pitchFamily="34" charset="-128"/>
                <a:cs typeface="Garamond"/>
              </a:rPr>
              <a:t>0</a:t>
            </a:r>
            <a:r>
              <a:rPr lang="es-ES" sz="2400" b="1" dirty="0" smtClean="0">
                <a:latin typeface="Garamond"/>
                <a:ea typeface="ＭＳ Ｐゴシック" pitchFamily="34" charset="-128"/>
                <a:cs typeface="Garamond"/>
              </a:rPr>
              <a:t> </a:t>
            </a:r>
            <a:r>
              <a:rPr lang="es-ES" sz="2400" dirty="0" smtClean="0">
                <a:latin typeface="Garamond"/>
                <a:ea typeface="ＭＳ Ｐゴシック" pitchFamily="34" charset="-128"/>
                <a:cs typeface="Garamond"/>
              </a:rPr>
              <a:t>está implícito por dominancia de primer orden, y, a su vez, implica segundo orden</a:t>
            </a:r>
            <a:r>
              <a:rPr lang="es-ES" sz="2600" dirty="0" smtClean="0">
                <a:latin typeface="Garamond"/>
                <a:ea typeface="ＭＳ Ｐゴシック" pitchFamily="34" charset="-128"/>
                <a:cs typeface="Garamond"/>
              </a:rPr>
              <a:t>.  </a:t>
            </a:r>
          </a:p>
        </p:txBody>
      </p:sp>
    </p:spTree>
    <p:extLst>
      <p:ext uri="{BB962C8B-B14F-4D97-AF65-F5344CB8AC3E}">
        <p14:creationId xmlns:p14="http://schemas.microsoft.com/office/powerpoint/2010/main" val="1228353677"/>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5"/>
          <p:cNvSpPr>
            <a:spLocks noChangeArrowheads="1"/>
          </p:cNvSpPr>
          <p:nvPr/>
        </p:nvSpPr>
        <p:spPr bwMode="auto">
          <a:xfrm>
            <a:off x="685800" y="44450"/>
            <a:ext cx="7772400" cy="1223963"/>
          </a:xfrm>
          <a:prstGeom prst="rect">
            <a:avLst/>
          </a:prstGeom>
          <a:noFill/>
          <a:ln w="9525">
            <a:noFill/>
            <a:miter lim="800000"/>
            <a:headEnd/>
            <a:tailEnd/>
          </a:ln>
        </p:spPr>
        <p:txBody>
          <a:bodyPr anchor="ctr"/>
          <a:lstStyle/>
          <a:p>
            <a:pPr algn="ctr" eaLnBrk="1" hangingPunct="1"/>
            <a:r>
              <a:rPr lang="en-GB" sz="4400" b="1" dirty="0" err="1">
                <a:solidFill>
                  <a:srgbClr val="800000"/>
                </a:solidFill>
                <a:latin typeface="Garamond" pitchFamily="18" charset="0"/>
              </a:rPr>
              <a:t>Problemas</a:t>
            </a:r>
            <a:r>
              <a:rPr lang="en-GB" sz="4400" b="1" dirty="0">
                <a:solidFill>
                  <a:srgbClr val="800000"/>
                </a:solidFill>
                <a:latin typeface="Garamond" pitchFamily="18" charset="0"/>
              </a:rPr>
              <a:t> con </a:t>
            </a:r>
            <a:r>
              <a:rPr lang="en-GB" sz="4400" b="1" dirty="0" err="1">
                <a:solidFill>
                  <a:srgbClr val="800000"/>
                </a:solidFill>
                <a:latin typeface="Garamond" pitchFamily="18" charset="0"/>
              </a:rPr>
              <a:t>datos</a:t>
            </a:r>
            <a:r>
              <a:rPr lang="en-GB" sz="4400" b="1" dirty="0">
                <a:solidFill>
                  <a:srgbClr val="800000"/>
                </a:solidFill>
                <a:latin typeface="Garamond" pitchFamily="18" charset="0"/>
              </a:rPr>
              <a:t> </a:t>
            </a:r>
            <a:r>
              <a:rPr lang="en-GB" sz="4400" b="1" dirty="0" err="1">
                <a:solidFill>
                  <a:srgbClr val="800000"/>
                </a:solidFill>
                <a:latin typeface="Garamond" pitchFamily="18" charset="0"/>
              </a:rPr>
              <a:t>ordinales</a:t>
            </a:r>
            <a:endParaRPr lang="en-US" sz="4400" b="1" dirty="0">
              <a:solidFill>
                <a:srgbClr val="800000"/>
              </a:solidFill>
              <a:latin typeface="Garamond" pitchFamily="18" charset="0"/>
            </a:endParaRPr>
          </a:p>
        </p:txBody>
      </p:sp>
      <p:grpSp>
        <p:nvGrpSpPr>
          <p:cNvPr id="2" name="Group 1"/>
          <p:cNvGrpSpPr/>
          <p:nvPr/>
        </p:nvGrpSpPr>
        <p:grpSpPr>
          <a:xfrm>
            <a:off x="291600" y="698500"/>
            <a:ext cx="7864475" cy="5508000"/>
            <a:chOff x="365125" y="698500"/>
            <a:chExt cx="8377238" cy="6016625"/>
          </a:xfrm>
        </p:grpSpPr>
        <p:pic>
          <p:nvPicPr>
            <p:cNvPr id="33795" name="Picture 4" descr="Email00011"/>
            <p:cNvPicPr>
              <a:picLocks noChangeAspect="1" noChangeArrowheads="1"/>
            </p:cNvPicPr>
            <p:nvPr/>
          </p:nvPicPr>
          <p:blipFill rotWithShape="1">
            <a:blip r:embed="rId2" cstate="print">
              <a:clrChange>
                <a:clrFrom>
                  <a:srgbClr val="FBFBFB"/>
                </a:clrFrom>
                <a:clrTo>
                  <a:srgbClr val="FBFBFB">
                    <a:alpha val="0"/>
                  </a:srgbClr>
                </a:clrTo>
              </a:clrChange>
            </a:blip>
            <a:srcRect l="4176" t="3483" b="2238"/>
            <a:stretch/>
          </p:blipFill>
          <p:spPr bwMode="auto">
            <a:xfrm>
              <a:off x="365125" y="698500"/>
              <a:ext cx="8377238" cy="6016625"/>
            </a:xfrm>
            <a:prstGeom prst="rect">
              <a:avLst/>
            </a:prstGeom>
            <a:noFill/>
            <a:ln w="9525">
              <a:noFill/>
              <a:miter lim="800000"/>
              <a:headEnd/>
              <a:tailEnd/>
            </a:ln>
          </p:spPr>
        </p:pic>
        <p:sp>
          <p:nvSpPr>
            <p:cNvPr id="1069062" name="Oval 6"/>
            <p:cNvSpPr>
              <a:spLocks noChangeArrowheads="1"/>
            </p:cNvSpPr>
            <p:nvPr/>
          </p:nvSpPr>
          <p:spPr bwMode="auto">
            <a:xfrm>
              <a:off x="4645025" y="3146425"/>
              <a:ext cx="1295400" cy="1219200"/>
            </a:xfrm>
            <a:prstGeom prst="ellipse">
              <a:avLst/>
            </a:prstGeom>
            <a:noFill/>
            <a:ln w="57150">
              <a:solidFill>
                <a:srgbClr val="800000"/>
              </a:solidFill>
              <a:round/>
              <a:headEnd/>
              <a:tailEnd/>
            </a:ln>
          </p:spPr>
          <p:txBody>
            <a:bodyPr wrap="none" anchor="ctr"/>
            <a:lstStyle/>
            <a:p>
              <a:endParaRPr lang="en-US"/>
            </a:p>
          </p:txBody>
        </p:sp>
        <p:sp>
          <p:nvSpPr>
            <p:cNvPr id="1069063" name="Oval 7"/>
            <p:cNvSpPr>
              <a:spLocks noChangeArrowheads="1"/>
            </p:cNvSpPr>
            <p:nvPr/>
          </p:nvSpPr>
          <p:spPr bwMode="auto">
            <a:xfrm>
              <a:off x="3348038" y="1989138"/>
              <a:ext cx="1295400" cy="1219200"/>
            </a:xfrm>
            <a:prstGeom prst="ellipse">
              <a:avLst/>
            </a:prstGeom>
            <a:noFill/>
            <a:ln w="57150">
              <a:solidFill>
                <a:srgbClr val="800000"/>
              </a:solidFill>
              <a:round/>
              <a:headEnd/>
              <a:tailEnd/>
            </a:ln>
          </p:spPr>
          <p:txBody>
            <a:bodyPr wrap="none" anchor="ctr"/>
            <a:lstStyle/>
            <a:p>
              <a:endParaRPr lang="en-US"/>
            </a:p>
          </p:txBody>
        </p:sp>
        <p:sp>
          <p:nvSpPr>
            <p:cNvPr id="1069064" name="Oval 8"/>
            <p:cNvSpPr>
              <a:spLocks noChangeArrowheads="1"/>
            </p:cNvSpPr>
            <p:nvPr/>
          </p:nvSpPr>
          <p:spPr bwMode="auto">
            <a:xfrm>
              <a:off x="3205163" y="4292600"/>
              <a:ext cx="1295400" cy="1219200"/>
            </a:xfrm>
            <a:prstGeom prst="ellipse">
              <a:avLst/>
            </a:prstGeom>
            <a:noFill/>
            <a:ln w="57150">
              <a:solidFill>
                <a:srgbClr val="800000"/>
              </a:solidFill>
              <a:round/>
              <a:headEnd/>
              <a:tailEnd/>
            </a:ln>
          </p:spPr>
          <p:txBody>
            <a:bodyPr wrap="none" anchor="ctr"/>
            <a:lstStyle/>
            <a:p>
              <a:endParaRPr lang="en-US"/>
            </a:p>
          </p:txBody>
        </p:sp>
        <p:sp>
          <p:nvSpPr>
            <p:cNvPr id="1069065" name="Oval 9"/>
            <p:cNvSpPr>
              <a:spLocks noChangeArrowheads="1"/>
            </p:cNvSpPr>
            <p:nvPr/>
          </p:nvSpPr>
          <p:spPr bwMode="auto">
            <a:xfrm>
              <a:off x="5940425" y="4370388"/>
              <a:ext cx="1295400" cy="1219200"/>
            </a:xfrm>
            <a:prstGeom prst="ellipse">
              <a:avLst/>
            </a:prstGeom>
            <a:noFill/>
            <a:ln w="57150">
              <a:solidFill>
                <a:srgbClr val="800000"/>
              </a:solidFill>
              <a:round/>
              <a:headEnd/>
              <a:tailEnd/>
            </a:ln>
          </p:spPr>
          <p:txBody>
            <a:bodyPr wrap="none" anchor="ctr"/>
            <a:lstStyle/>
            <a:p>
              <a:endParaRPr lang="en-US"/>
            </a:p>
          </p:txBody>
        </p:sp>
      </p:grpSp>
    </p:spTree>
    <p:extLst>
      <p:ext uri="{BB962C8B-B14F-4D97-AF65-F5344CB8AC3E}">
        <p14:creationId xmlns:p14="http://schemas.microsoft.com/office/powerpoint/2010/main" val="31944134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76200" y="332656"/>
            <a:ext cx="9067800" cy="692696"/>
          </a:xfrm>
          <a:prstGeom prst="rect">
            <a:avLst/>
          </a:prstGeom>
        </p:spPr>
        <p:txBody>
          <a:bodyPr/>
          <a:lstStyle/>
          <a:p>
            <a:pPr eaLnBrk="1" hangingPunct="1"/>
            <a:r>
              <a:rPr lang="es-ES_tradnl" sz="3600" b="1" noProof="0" dirty="0" smtClean="0">
                <a:solidFill>
                  <a:srgbClr val="800000"/>
                </a:solidFill>
                <a:latin typeface="Garamond"/>
                <a:ea typeface="ＭＳ Ｐゴシック" pitchFamily="34" charset="-128"/>
                <a:cs typeface="Garamond"/>
              </a:rPr>
              <a:t>Observaciones</a:t>
            </a:r>
            <a:endParaRPr lang="es-ES_tradnl" sz="4000" b="1" noProof="0" dirty="0" smtClean="0">
              <a:solidFill>
                <a:srgbClr val="800000"/>
              </a:solidFill>
              <a:latin typeface="Garamond"/>
              <a:ea typeface="ＭＳ Ｐゴシック" pitchFamily="34" charset="-128"/>
              <a:cs typeface="Garamond"/>
            </a:endParaRPr>
          </a:p>
        </p:txBody>
      </p:sp>
      <p:sp>
        <p:nvSpPr>
          <p:cNvPr id="233475" name="Rectangle 3"/>
          <p:cNvSpPr>
            <a:spLocks noGrp="1" noChangeArrowheads="1"/>
          </p:cNvSpPr>
          <p:nvPr>
            <p:ph type="body" idx="4294967295"/>
          </p:nvPr>
        </p:nvSpPr>
        <p:spPr>
          <a:xfrm>
            <a:off x="734400" y="1051200"/>
            <a:ext cx="7924800" cy="5638800"/>
          </a:xfrm>
          <a:prstGeom prst="rect">
            <a:avLst/>
          </a:prstGeom>
        </p:spPr>
        <p:txBody>
          <a:bodyPr/>
          <a:lstStyle/>
          <a:p>
            <a:pPr eaLnBrk="1" hangingPunct="1"/>
            <a:r>
              <a:rPr lang="es-ES_tradnl" sz="2800" noProof="0" dirty="0" smtClean="0">
                <a:latin typeface="Garamond"/>
                <a:ea typeface="ＭＳ Ｐゴシック" pitchFamily="34" charset="-128"/>
                <a:cs typeface="Garamond"/>
              </a:rPr>
              <a:t>Satisface un set de axiomas</a:t>
            </a:r>
          </a:p>
          <a:p>
            <a:pPr lvl="1" eaLnBrk="1" hangingPunct="1"/>
            <a:r>
              <a:rPr lang="es-ES_tradnl" dirty="0" smtClean="0">
                <a:latin typeface="Garamond"/>
                <a:ea typeface="ＭＳ Ｐゴシック" pitchFamily="34" charset="-128"/>
                <a:cs typeface="Garamond"/>
              </a:rPr>
              <a:t>Restricciones conjuntas en la identificación y la agregación</a:t>
            </a:r>
          </a:p>
          <a:p>
            <a:pPr eaLnBrk="1" hangingPunct="1"/>
            <a:r>
              <a:rPr lang="es-ES_tradnl" sz="2800" noProof="0" dirty="0" smtClean="0">
                <a:latin typeface="Garamond"/>
                <a:ea typeface="ＭＳ Ｐゴシック" pitchFamily="34" charset="-128"/>
                <a:cs typeface="Garamond"/>
              </a:rPr>
              <a:t>Descomposición por subgrupo</a:t>
            </a:r>
          </a:p>
          <a:p>
            <a:pPr lvl="1" eaLnBrk="1" hangingPunct="1"/>
            <a:r>
              <a:rPr lang="es-ES_tradnl" dirty="0" smtClean="0">
                <a:latin typeface="Garamond"/>
                <a:ea typeface="ＭＳ Ｐゴシック" pitchFamily="34" charset="-128"/>
                <a:cs typeface="Garamond"/>
              </a:rPr>
              <a:t>Clave por Focalización</a:t>
            </a:r>
          </a:p>
          <a:p>
            <a:pPr eaLnBrk="1" hangingPunct="1"/>
            <a:r>
              <a:rPr lang="es-ES_tradnl" sz="2800" dirty="0" smtClean="0">
                <a:latin typeface="Garamond"/>
                <a:ea typeface="ＭＳ Ｐゴシック" pitchFamily="34" charset="-128"/>
                <a:cs typeface="Garamond"/>
              </a:rPr>
              <a:t>Descomposición por indicador después de identificación</a:t>
            </a:r>
          </a:p>
          <a:p>
            <a:pPr lvl="1" eaLnBrk="1" hangingPunct="1"/>
            <a:r>
              <a:rPr lang="es-ES_tradnl" dirty="0" smtClean="0">
                <a:latin typeface="Garamond"/>
                <a:ea typeface="ＭＳ Ｐゴシック" pitchFamily="34" charset="-128"/>
                <a:cs typeface="Garamond"/>
              </a:rPr>
              <a:t>Clave para la coordinación de políticas publicas</a:t>
            </a:r>
          </a:p>
          <a:p>
            <a:pPr eaLnBrk="1" hangingPunct="1"/>
            <a:r>
              <a:rPr lang="es-ES_tradnl" sz="2800" dirty="0" smtClean="0">
                <a:latin typeface="Garamond"/>
                <a:ea typeface="ＭＳ Ｐゴシック" pitchFamily="34" charset="-128"/>
                <a:cs typeface="Garamond"/>
              </a:rPr>
              <a:t>Axioma de </a:t>
            </a:r>
            <a:r>
              <a:rPr lang="es-ES_tradnl" sz="2800" dirty="0" err="1" smtClean="0">
                <a:latin typeface="Garamond"/>
                <a:ea typeface="ＭＳ Ｐゴシック" pitchFamily="34" charset="-128"/>
                <a:cs typeface="Garamond"/>
              </a:rPr>
              <a:t>Ordinalidad</a:t>
            </a:r>
            <a:endParaRPr lang="es-ES_tradnl" sz="2800" dirty="0" smtClean="0">
              <a:latin typeface="Garamond"/>
              <a:ea typeface="ＭＳ Ｐゴシック" pitchFamily="34" charset="-128"/>
              <a:cs typeface="Garamond"/>
            </a:endParaRPr>
          </a:p>
          <a:p>
            <a:pPr lvl="1" eaLnBrk="1" hangingPunct="1"/>
            <a:r>
              <a:rPr lang="es-ES_tradnl" dirty="0" smtClean="0">
                <a:latin typeface="Garamond"/>
                <a:ea typeface="ＭＳ Ｐゴシック" pitchFamily="34" charset="-128"/>
                <a:cs typeface="Garamond"/>
              </a:rPr>
              <a:t>Clave para la </a:t>
            </a:r>
            <a:r>
              <a:rPr lang="es-ES_tradnl" dirty="0" err="1" smtClean="0">
                <a:latin typeface="Garamond"/>
                <a:ea typeface="ＭＳ Ｐゴシック" pitchFamily="34" charset="-128"/>
                <a:cs typeface="Garamond"/>
              </a:rPr>
              <a:t>aplicacabilidad</a:t>
            </a:r>
            <a:endParaRPr lang="es-ES_tradnl" dirty="0" smtClean="0">
              <a:latin typeface="Garamond"/>
              <a:ea typeface="ＭＳ Ｐゴシック" pitchFamily="34" charset="-128"/>
              <a:cs typeface="Garamond"/>
            </a:endParaRPr>
          </a:p>
          <a:p>
            <a:pPr lvl="1" eaLnBrk="1" hangingPunct="1"/>
            <a:endParaRPr lang="es-ES_tradnl" dirty="0" smtClean="0">
              <a:latin typeface="Garamond"/>
              <a:ea typeface="ＭＳ Ｐゴシック" pitchFamily="34" charset="-128"/>
              <a:cs typeface="Garamond"/>
            </a:endParaRPr>
          </a:p>
          <a:p>
            <a:pPr marL="457200" lvl="1" indent="0" eaLnBrk="1" hangingPunct="1">
              <a:buNone/>
            </a:pPr>
            <a:endParaRPr lang="es-ES_tradnl" noProof="0" dirty="0" smtClean="0">
              <a:latin typeface="Garamond"/>
              <a:ea typeface="ＭＳ Ｐゴシック" pitchFamily="34" charset="-128"/>
              <a:cs typeface="Garamond"/>
            </a:endParaRPr>
          </a:p>
          <a:p>
            <a:pPr eaLnBrk="1" hangingPunct="1">
              <a:buFontTx/>
              <a:buNone/>
            </a:pPr>
            <a:endParaRPr lang="es-ES_tradnl" sz="2800" b="1" noProof="0" dirty="0" smtClean="0">
              <a:latin typeface="Garamond"/>
              <a:ea typeface="ＭＳ Ｐゴシック" pitchFamily="34" charset="-128"/>
              <a:cs typeface="Garamond"/>
            </a:endParaRPr>
          </a:p>
        </p:txBody>
      </p:sp>
    </p:spTree>
    <p:extLst>
      <p:ext uri="{BB962C8B-B14F-4D97-AF65-F5344CB8AC3E}">
        <p14:creationId xmlns:p14="http://schemas.microsoft.com/office/powerpoint/2010/main" val="28514750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33475">
                                            <p:txEl>
                                              <p:pRg st="0" end="0"/>
                                            </p:txEl>
                                          </p:spTgt>
                                        </p:tgtEl>
                                        <p:attrNameLst>
                                          <p:attrName>style.visibility</p:attrName>
                                        </p:attrNameLst>
                                      </p:cBhvr>
                                      <p:to>
                                        <p:strVal val="visible"/>
                                      </p:to>
                                    </p:set>
                                    <p:animEffect transition="in" filter="wipe(up)">
                                      <p:cBhvr>
                                        <p:cTn id="7" dur="500"/>
                                        <p:tgtEl>
                                          <p:spTgt spid="2334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33475">
                                            <p:txEl>
                                              <p:pRg st="1" end="1"/>
                                            </p:txEl>
                                          </p:spTgt>
                                        </p:tgtEl>
                                        <p:attrNameLst>
                                          <p:attrName>style.visibility</p:attrName>
                                        </p:attrNameLst>
                                      </p:cBhvr>
                                      <p:to>
                                        <p:strVal val="visible"/>
                                      </p:to>
                                    </p:set>
                                    <p:animEffect transition="in" filter="wipe(up)">
                                      <p:cBhvr>
                                        <p:cTn id="12" dur="500"/>
                                        <p:tgtEl>
                                          <p:spTgt spid="2334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33475">
                                            <p:txEl>
                                              <p:pRg st="2" end="2"/>
                                            </p:txEl>
                                          </p:spTgt>
                                        </p:tgtEl>
                                        <p:attrNameLst>
                                          <p:attrName>style.visibility</p:attrName>
                                        </p:attrNameLst>
                                      </p:cBhvr>
                                      <p:to>
                                        <p:strVal val="visible"/>
                                      </p:to>
                                    </p:set>
                                    <p:animEffect transition="in" filter="wipe(up)">
                                      <p:cBhvr>
                                        <p:cTn id="17" dur="500"/>
                                        <p:tgtEl>
                                          <p:spTgt spid="2334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33475">
                                            <p:txEl>
                                              <p:pRg st="3" end="3"/>
                                            </p:txEl>
                                          </p:spTgt>
                                        </p:tgtEl>
                                        <p:attrNameLst>
                                          <p:attrName>style.visibility</p:attrName>
                                        </p:attrNameLst>
                                      </p:cBhvr>
                                      <p:to>
                                        <p:strVal val="visible"/>
                                      </p:to>
                                    </p:set>
                                    <p:animEffect transition="in" filter="wipe(up)">
                                      <p:cBhvr>
                                        <p:cTn id="22" dur="500"/>
                                        <p:tgtEl>
                                          <p:spTgt spid="2334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33475">
                                            <p:txEl>
                                              <p:pRg st="4" end="4"/>
                                            </p:txEl>
                                          </p:spTgt>
                                        </p:tgtEl>
                                        <p:attrNameLst>
                                          <p:attrName>style.visibility</p:attrName>
                                        </p:attrNameLst>
                                      </p:cBhvr>
                                      <p:to>
                                        <p:strVal val="visible"/>
                                      </p:to>
                                    </p:set>
                                    <p:animEffect transition="in" filter="wipe(up)">
                                      <p:cBhvr>
                                        <p:cTn id="27" dur="500"/>
                                        <p:tgtEl>
                                          <p:spTgt spid="2334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33475">
                                            <p:txEl>
                                              <p:pRg st="5" end="5"/>
                                            </p:txEl>
                                          </p:spTgt>
                                        </p:tgtEl>
                                        <p:attrNameLst>
                                          <p:attrName>style.visibility</p:attrName>
                                        </p:attrNameLst>
                                      </p:cBhvr>
                                      <p:to>
                                        <p:strVal val="visible"/>
                                      </p:to>
                                    </p:set>
                                    <p:animEffect transition="in" filter="wipe(up)">
                                      <p:cBhvr>
                                        <p:cTn id="32" dur="500"/>
                                        <p:tgtEl>
                                          <p:spTgt spid="23347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33475">
                                            <p:txEl>
                                              <p:pRg st="6" end="6"/>
                                            </p:txEl>
                                          </p:spTgt>
                                        </p:tgtEl>
                                        <p:attrNameLst>
                                          <p:attrName>style.visibility</p:attrName>
                                        </p:attrNameLst>
                                      </p:cBhvr>
                                      <p:to>
                                        <p:strVal val="visible"/>
                                      </p:to>
                                    </p:set>
                                    <p:animEffect transition="in" filter="wipe(up)">
                                      <p:cBhvr>
                                        <p:cTn id="37" dur="500"/>
                                        <p:tgtEl>
                                          <p:spTgt spid="23347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233475">
                                            <p:txEl>
                                              <p:pRg st="7" end="7"/>
                                            </p:txEl>
                                          </p:spTgt>
                                        </p:tgtEl>
                                        <p:attrNameLst>
                                          <p:attrName>style.visibility</p:attrName>
                                        </p:attrNameLst>
                                      </p:cBhvr>
                                      <p:to>
                                        <p:strVal val="visible"/>
                                      </p:to>
                                    </p:set>
                                    <p:animEffect transition="in" filter="wipe(up)">
                                      <p:cBhvr>
                                        <p:cTn id="42" dur="500"/>
                                        <p:tgtEl>
                                          <p:spTgt spid="2334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5"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1" y="1177200"/>
            <a:ext cx="9144000" cy="5094287"/>
          </a:xfrm>
        </p:spPr>
        <p:txBody>
          <a:bodyPr/>
          <a:lstStyle/>
          <a:p>
            <a:pPr marL="539750" indent="-269875">
              <a:lnSpc>
                <a:spcPct val="80000"/>
              </a:lnSpc>
            </a:pPr>
            <a:r>
              <a:rPr lang="es-ES" sz="2400" b="1" dirty="0" smtClean="0">
                <a:latin typeface="Garamond"/>
                <a:ea typeface="MS PGothic" charset="0"/>
                <a:cs typeface="Garamond"/>
              </a:rPr>
              <a:t>Ingreso: </a:t>
            </a:r>
            <a:r>
              <a:rPr lang="es-ES" sz="2400" dirty="0" smtClean="0">
                <a:latin typeface="Garamond"/>
                <a:ea typeface="MS PGothic" charset="0"/>
                <a:cs typeface="Garamond"/>
              </a:rPr>
              <a:t> “Cual es su ingreso per cápita en dólares del día ?”</a:t>
            </a:r>
          </a:p>
          <a:p>
            <a:pPr marL="939800" lvl="2" indent="-269875">
              <a:lnSpc>
                <a:spcPct val="80000"/>
              </a:lnSpc>
            </a:pPr>
            <a:r>
              <a:rPr lang="es-ES" sz="2000" b="1" dirty="0" smtClean="0">
                <a:latin typeface="Garamond"/>
                <a:ea typeface="MS PGothic" charset="0"/>
                <a:cs typeface="Garamond"/>
              </a:rPr>
              <a:t>$13 o mas (no-privado)   </a:t>
            </a:r>
          </a:p>
          <a:p>
            <a:pPr marL="939800" lvl="2" indent="-269875">
              <a:lnSpc>
                <a:spcPct val="80000"/>
              </a:lnSpc>
            </a:pPr>
            <a:r>
              <a:rPr lang="es-ES" sz="2000" dirty="0" smtClean="0">
                <a:latin typeface="Garamond"/>
                <a:ea typeface="MS PGothic" charset="0"/>
                <a:cs typeface="Garamond"/>
              </a:rPr>
              <a:t>Bajo $13 (privado)</a:t>
            </a:r>
            <a:endParaRPr lang="es-ES" sz="2000" b="1" dirty="0" smtClean="0">
              <a:latin typeface="Garamond"/>
              <a:ea typeface="MS PGothic" charset="0"/>
              <a:cs typeface="Garamond"/>
            </a:endParaRPr>
          </a:p>
          <a:p>
            <a:pPr marL="539750" indent="-269875">
              <a:lnSpc>
                <a:spcPct val="80000"/>
              </a:lnSpc>
            </a:pPr>
            <a:r>
              <a:rPr lang="es-ES" sz="2400" b="1" dirty="0" smtClean="0">
                <a:latin typeface="Garamond"/>
                <a:ea typeface="MS PGothic" charset="0"/>
                <a:cs typeface="Garamond"/>
              </a:rPr>
              <a:t>Escolaridad: </a:t>
            </a:r>
            <a:r>
              <a:rPr lang="es-ES" sz="2400" dirty="0" smtClean="0">
                <a:latin typeface="Garamond"/>
                <a:ea typeface="MS PGothic" charset="0"/>
                <a:cs typeface="Garamond"/>
              </a:rPr>
              <a:t>“Cuantos años de escolaridad ha </a:t>
            </a:r>
            <a:r>
              <a:rPr lang="es-ES" sz="2400" dirty="0" err="1" smtClean="0">
                <a:latin typeface="Garamond"/>
                <a:ea typeface="MS PGothic" charset="0"/>
                <a:cs typeface="Garamond"/>
              </a:rPr>
              <a:t>ud.</a:t>
            </a:r>
            <a:r>
              <a:rPr lang="es-ES" sz="2400" dirty="0" smtClean="0">
                <a:latin typeface="Garamond"/>
                <a:ea typeface="MS PGothic" charset="0"/>
                <a:cs typeface="Garamond"/>
              </a:rPr>
              <a:t> completado?”</a:t>
            </a:r>
          </a:p>
          <a:p>
            <a:pPr marL="939800" lvl="2" indent="-269875">
              <a:lnSpc>
                <a:spcPct val="80000"/>
              </a:lnSpc>
            </a:pPr>
            <a:r>
              <a:rPr lang="es-ES" sz="2000" b="1" dirty="0" smtClean="0">
                <a:latin typeface="Garamond"/>
                <a:ea typeface="MS PGothic" charset="0"/>
                <a:cs typeface="Garamond"/>
              </a:rPr>
              <a:t>12 o mas</a:t>
            </a:r>
          </a:p>
          <a:p>
            <a:pPr marL="939800" lvl="2" indent="-269875">
              <a:lnSpc>
                <a:spcPct val="80000"/>
              </a:lnSpc>
            </a:pPr>
            <a:r>
              <a:rPr lang="es-ES" sz="2000" dirty="0" smtClean="0">
                <a:latin typeface="Garamond"/>
                <a:ea typeface="MS PGothic" charset="0"/>
                <a:cs typeface="Garamond"/>
              </a:rPr>
              <a:t>1-11 años</a:t>
            </a:r>
          </a:p>
          <a:p>
            <a:pPr marL="539750" indent="-269875">
              <a:lnSpc>
                <a:spcPct val="80000"/>
              </a:lnSpc>
            </a:pPr>
            <a:r>
              <a:rPr lang="es-ES" sz="2400" b="1" dirty="0" smtClean="0">
                <a:latin typeface="Garamond"/>
                <a:ea typeface="MS PGothic" charset="0"/>
                <a:cs typeface="Garamond"/>
              </a:rPr>
              <a:t>Salud: </a:t>
            </a:r>
            <a:r>
              <a:rPr lang="es-ES" sz="2400" dirty="0" smtClean="0">
                <a:latin typeface="Garamond"/>
                <a:ea typeface="MS PGothic" charset="0"/>
                <a:cs typeface="Garamond"/>
              </a:rPr>
              <a:t>“Diría Ud. que en general su salud es: excelente, muy buena, buena, regular, o mala”</a:t>
            </a:r>
            <a:r>
              <a:rPr lang="es-ES" altLang="ja-JP" sz="2400" u="sng" dirty="0" smtClean="0">
                <a:latin typeface="Garamond"/>
                <a:ea typeface="MS PGothic" charset="0"/>
                <a:cs typeface="Garamond"/>
              </a:rPr>
              <a:t> </a:t>
            </a:r>
            <a:endParaRPr lang="es-ES" altLang="ja-JP" sz="2400" dirty="0" smtClean="0">
              <a:latin typeface="Garamond"/>
              <a:ea typeface="MS PGothic" charset="0"/>
              <a:cs typeface="Garamond"/>
            </a:endParaRPr>
          </a:p>
          <a:p>
            <a:pPr marL="939800" lvl="2" indent="-269875">
              <a:lnSpc>
                <a:spcPct val="80000"/>
              </a:lnSpc>
            </a:pPr>
            <a:r>
              <a:rPr lang="es-ES" sz="2000" b="1" dirty="0" smtClean="0">
                <a:latin typeface="Garamond"/>
                <a:ea typeface="MS PGothic" charset="0"/>
                <a:cs typeface="Garamond"/>
              </a:rPr>
              <a:t>Excelente, muy buena, buena</a:t>
            </a:r>
          </a:p>
          <a:p>
            <a:pPr marL="939800" lvl="2" indent="-269875">
              <a:lnSpc>
                <a:spcPct val="80000"/>
              </a:lnSpc>
            </a:pPr>
            <a:r>
              <a:rPr lang="es-ES" sz="2000" dirty="0" smtClean="0">
                <a:latin typeface="Garamond"/>
                <a:ea typeface="MS PGothic" charset="0"/>
                <a:cs typeface="Garamond"/>
              </a:rPr>
              <a:t>Regular o mala</a:t>
            </a:r>
          </a:p>
          <a:p>
            <a:pPr marL="539750" indent="-269875">
              <a:lnSpc>
                <a:spcPct val="80000"/>
              </a:lnSpc>
            </a:pPr>
            <a:r>
              <a:rPr lang="es-ES" sz="2400" b="1" dirty="0" smtClean="0">
                <a:latin typeface="Garamond"/>
                <a:ea typeface="MS PGothic" charset="0"/>
                <a:cs typeface="Garamond"/>
              </a:rPr>
              <a:t>Seguridad Social: </a:t>
            </a:r>
            <a:r>
              <a:rPr lang="es-ES" sz="2400" dirty="0" smtClean="0">
                <a:latin typeface="Garamond"/>
                <a:ea typeface="MS PGothic" charset="0"/>
                <a:cs typeface="Garamond"/>
              </a:rPr>
              <a:t>“Tiene acceso Ud. al seguridad social?”</a:t>
            </a:r>
            <a:endParaRPr lang="es-ES" altLang="ja-JP" sz="2400" dirty="0" smtClean="0">
              <a:latin typeface="Garamond"/>
              <a:ea typeface="MS PGothic" charset="0"/>
              <a:cs typeface="Garamond"/>
            </a:endParaRPr>
          </a:p>
          <a:p>
            <a:pPr marL="939800" lvl="2" indent="-269875">
              <a:lnSpc>
                <a:spcPct val="80000"/>
              </a:lnSpc>
            </a:pPr>
            <a:r>
              <a:rPr lang="es-ES" sz="2000" b="1" dirty="0" smtClean="0">
                <a:latin typeface="Garamond"/>
                <a:ea typeface="MS PGothic" charset="0"/>
                <a:cs typeface="Garamond"/>
              </a:rPr>
              <a:t>Si				</a:t>
            </a:r>
            <a:endParaRPr lang="es-ES" sz="2000" dirty="0" smtClean="0">
              <a:latin typeface="Garamond"/>
              <a:ea typeface="MS PGothic" charset="0"/>
              <a:cs typeface="Garamond"/>
            </a:endParaRPr>
          </a:p>
          <a:p>
            <a:pPr marL="939800" lvl="2" indent="-269875">
              <a:lnSpc>
                <a:spcPct val="80000"/>
              </a:lnSpc>
            </a:pPr>
            <a:r>
              <a:rPr lang="es-ES" sz="2000" dirty="0" smtClean="0">
                <a:latin typeface="Garamond"/>
                <a:ea typeface="MS PGothic" charset="0"/>
                <a:cs typeface="Garamond"/>
              </a:rPr>
              <a:t>No</a:t>
            </a:r>
          </a:p>
          <a:p>
            <a:pPr indent="-73025" algn="ctr">
              <a:lnSpc>
                <a:spcPct val="80000"/>
              </a:lnSpc>
              <a:buNone/>
            </a:pPr>
            <a:r>
              <a:rPr lang="es-ES" sz="2400" i="1" dirty="0" smtClean="0">
                <a:solidFill>
                  <a:srgbClr val="800000"/>
                </a:solidFill>
                <a:latin typeface="Garamond"/>
                <a:ea typeface="MS PGothic" charset="0"/>
                <a:cs typeface="Garamond"/>
              </a:rPr>
              <a:t>Para esta ilustración asumiremos que las privaciones tienen la misma ponderación.	</a:t>
            </a:r>
            <a:r>
              <a:rPr lang="es-ES" sz="2400" dirty="0" smtClean="0">
                <a:solidFill>
                  <a:srgbClr val="800000"/>
                </a:solidFill>
                <a:latin typeface="Garamond"/>
                <a:ea typeface="MS PGothic" charset="0"/>
                <a:cs typeface="Garamond"/>
              </a:rPr>
              <a:t>			</a:t>
            </a:r>
            <a:endParaRPr lang="es-ES" sz="2400" dirty="0">
              <a:solidFill>
                <a:srgbClr val="800000"/>
              </a:solidFill>
              <a:latin typeface="Garamond"/>
              <a:ea typeface="MS PGothic" charset="0"/>
              <a:cs typeface="Garamond"/>
            </a:endParaRPr>
          </a:p>
        </p:txBody>
      </p:sp>
      <p:sp>
        <p:nvSpPr>
          <p:cNvPr id="5" name="Rectangle 2"/>
          <p:cNvSpPr txBox="1">
            <a:spLocks noChangeArrowheads="1"/>
          </p:cNvSpPr>
          <p:nvPr/>
        </p:nvSpPr>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pitchFamily="16" charset="-128"/>
                <a:cs typeface="ＭＳ Ｐゴシック" pitchFamily="16" charset="-128"/>
              </a:defRPr>
            </a:lvl1pPr>
            <a:lvl2pPr algn="ctr" rtl="0" eaLnBrk="0" fontAlgn="base" hangingPunct="0">
              <a:spcBef>
                <a:spcPct val="0"/>
              </a:spcBef>
              <a:spcAft>
                <a:spcPct val="0"/>
              </a:spcAft>
              <a:defRPr sz="4400">
                <a:solidFill>
                  <a:schemeClr val="tx2"/>
                </a:solidFill>
                <a:latin typeface="Times" pitchFamily="22" charset="0"/>
                <a:ea typeface="ＭＳ Ｐゴシック" pitchFamily="16" charset="-128"/>
                <a:cs typeface="ＭＳ Ｐゴシック" pitchFamily="16" charset="-128"/>
              </a:defRPr>
            </a:lvl2pPr>
            <a:lvl3pPr algn="ctr" rtl="0" eaLnBrk="0" fontAlgn="base" hangingPunct="0">
              <a:spcBef>
                <a:spcPct val="0"/>
              </a:spcBef>
              <a:spcAft>
                <a:spcPct val="0"/>
              </a:spcAft>
              <a:defRPr sz="4400">
                <a:solidFill>
                  <a:schemeClr val="tx2"/>
                </a:solidFill>
                <a:latin typeface="Times" pitchFamily="22" charset="0"/>
                <a:ea typeface="ＭＳ Ｐゴシック" pitchFamily="16" charset="-128"/>
                <a:cs typeface="ＭＳ Ｐゴシック" pitchFamily="16" charset="-128"/>
              </a:defRPr>
            </a:lvl3pPr>
            <a:lvl4pPr algn="ctr" rtl="0" eaLnBrk="0" fontAlgn="base" hangingPunct="0">
              <a:spcBef>
                <a:spcPct val="0"/>
              </a:spcBef>
              <a:spcAft>
                <a:spcPct val="0"/>
              </a:spcAft>
              <a:defRPr sz="4400">
                <a:solidFill>
                  <a:schemeClr val="tx2"/>
                </a:solidFill>
                <a:latin typeface="Times" pitchFamily="22" charset="0"/>
                <a:ea typeface="ＭＳ Ｐゴシック" pitchFamily="16" charset="-128"/>
                <a:cs typeface="ＭＳ Ｐゴシック" pitchFamily="16" charset="-128"/>
              </a:defRPr>
            </a:lvl4pPr>
            <a:lvl5pPr algn="ctr" rtl="0" eaLnBrk="0" fontAlgn="base" hangingPunct="0">
              <a:spcBef>
                <a:spcPct val="0"/>
              </a:spcBef>
              <a:spcAft>
                <a:spcPct val="0"/>
              </a:spcAft>
              <a:defRPr sz="4400">
                <a:solidFill>
                  <a:schemeClr val="tx2"/>
                </a:solidFill>
                <a:latin typeface="Times" pitchFamily="22" charset="0"/>
                <a:ea typeface="ＭＳ Ｐゴシック" pitchFamily="16" charset="-128"/>
                <a:cs typeface="ＭＳ Ｐゴシック" pitchFamily="16" charset="-128"/>
              </a:defRPr>
            </a:lvl5pPr>
            <a:lvl6pPr marL="457200" algn="ctr" rtl="0" fontAlgn="base">
              <a:spcBef>
                <a:spcPct val="0"/>
              </a:spcBef>
              <a:spcAft>
                <a:spcPct val="0"/>
              </a:spcAft>
              <a:defRPr sz="4400">
                <a:solidFill>
                  <a:schemeClr val="tx2"/>
                </a:solidFill>
                <a:latin typeface="Times" pitchFamily="22" charset="0"/>
              </a:defRPr>
            </a:lvl6pPr>
            <a:lvl7pPr marL="914400" algn="ctr" rtl="0" fontAlgn="base">
              <a:spcBef>
                <a:spcPct val="0"/>
              </a:spcBef>
              <a:spcAft>
                <a:spcPct val="0"/>
              </a:spcAft>
              <a:defRPr sz="4400">
                <a:solidFill>
                  <a:schemeClr val="tx2"/>
                </a:solidFill>
                <a:latin typeface="Times" pitchFamily="22" charset="0"/>
              </a:defRPr>
            </a:lvl7pPr>
            <a:lvl8pPr marL="1371600" algn="ctr" rtl="0" fontAlgn="base">
              <a:spcBef>
                <a:spcPct val="0"/>
              </a:spcBef>
              <a:spcAft>
                <a:spcPct val="0"/>
              </a:spcAft>
              <a:defRPr sz="4400">
                <a:solidFill>
                  <a:schemeClr val="tx2"/>
                </a:solidFill>
                <a:latin typeface="Times" pitchFamily="22" charset="0"/>
              </a:defRPr>
            </a:lvl8pPr>
            <a:lvl9pPr marL="1828800" algn="ctr" rtl="0" fontAlgn="base">
              <a:spcBef>
                <a:spcPct val="0"/>
              </a:spcBef>
              <a:spcAft>
                <a:spcPct val="0"/>
              </a:spcAft>
              <a:defRPr sz="4400">
                <a:solidFill>
                  <a:schemeClr val="tx2"/>
                </a:solidFill>
                <a:latin typeface="Times" pitchFamily="22" charset="0"/>
              </a:defRPr>
            </a:lvl9pPr>
          </a:lstStyle>
          <a:p>
            <a:pPr eaLnBrk="1" hangingPunct="1"/>
            <a:r>
              <a:rPr lang="es-ES_tradnl" sz="4000" b="1" dirty="0" smtClean="0">
                <a:solidFill>
                  <a:srgbClr val="800000"/>
                </a:solidFill>
                <a:latin typeface="Garamond" pitchFamily="18" charset="0"/>
                <a:ea typeface="ＭＳ Ｐゴシック" pitchFamily="34" charset="-128"/>
              </a:rPr>
              <a:t>Datos Multidimensionales</a:t>
            </a:r>
            <a:endParaRPr lang="es-ES_tradnl" b="1" dirty="0" smtClean="0">
              <a:solidFill>
                <a:srgbClr val="800000"/>
              </a:solidFill>
              <a:latin typeface="Garamond" pitchFamily="18" charset="0"/>
              <a:ea typeface="ＭＳ Ｐゴシック" pitchFamily="34" charset="-128"/>
            </a:endParaRPr>
          </a:p>
        </p:txBody>
      </p:sp>
    </p:spTree>
    <p:extLst>
      <p:ext uri="{BB962C8B-B14F-4D97-AF65-F5344CB8AC3E}">
        <p14:creationId xmlns:p14="http://schemas.microsoft.com/office/powerpoint/2010/main" val="134739301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 Blank">
  <a:themeElements>
    <a:clrScheme name="">
      <a:dk1>
        <a:srgbClr val="000000"/>
      </a:dk1>
      <a:lt1>
        <a:srgbClr val="FFFFFF"/>
      </a:lt1>
      <a:dk2>
        <a:srgbClr val="000000"/>
      </a:dk2>
      <a:lt2>
        <a:srgbClr val="EEECE1"/>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 Blank">
      <a:majorFont>
        <a:latin typeface="Lucida Grande"/>
        <a:ea typeface="ヒラギノ角ゴ ProN W3"/>
        <a:cs typeface="ヒラギノ角ゴ ProN W3"/>
      </a:majorFont>
      <a:minorFont>
        <a:latin typeface="Lucida Grand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 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10128</TotalTime>
  <Pages>0</Pages>
  <Words>2432</Words>
  <Characters>0</Characters>
  <Application>Microsoft Macintosh PowerPoint</Application>
  <PresentationFormat>Presentación en pantalla (4:3)</PresentationFormat>
  <Lines>0</Lines>
  <Paragraphs>828</Paragraphs>
  <Slides>79</Slides>
  <Notes>68</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79</vt:i4>
      </vt:variant>
    </vt:vector>
  </HeadingPairs>
  <TitlesOfParts>
    <vt:vector size="81" baseType="lpstr">
      <vt:lpstr>Default - Blank</vt:lpstr>
      <vt:lpstr>Equation</vt:lpstr>
      <vt:lpstr>Presentación de PowerPoint</vt:lpstr>
      <vt:lpstr> </vt:lpstr>
      <vt:lpstr>Este Methodologia</vt:lpstr>
      <vt:lpstr>Desafío</vt:lpstr>
      <vt:lpstr>Pasos a seguir</vt:lpstr>
      <vt:lpstr>En esta parte de la presentación…</vt:lpstr>
      <vt:lpstr>Panorama General de la Metodología</vt:lpstr>
      <vt:lpstr>Observaciones</vt:lpstr>
      <vt:lpstr>Presentación de PowerPoint</vt:lpstr>
      <vt:lpstr>Datos Multidimensionales</vt:lpstr>
      <vt:lpstr>Datos Multidimensionales</vt:lpstr>
      <vt:lpstr>Matriz de Privaciones</vt:lpstr>
      <vt:lpstr>Matriz de Privaciones</vt:lpstr>
      <vt:lpstr>Matriz de Brecha Normalizada</vt:lpstr>
      <vt:lpstr>Matriz de brecha Normalizada </vt:lpstr>
      <vt:lpstr>Matriz de brecha al cuadrado</vt:lpstr>
      <vt:lpstr>Matriz de brecha al cuadrado</vt:lpstr>
      <vt:lpstr>Identificación</vt:lpstr>
      <vt:lpstr>Identificación – Contando Privaciones</vt:lpstr>
      <vt:lpstr>Identificación – Contando Privaciones</vt:lpstr>
      <vt:lpstr>Identificación – Criterio de Unión</vt:lpstr>
      <vt:lpstr>Identificación – Criterio de Unión</vt:lpstr>
      <vt:lpstr>Identificación – Criterio de Intersección </vt:lpstr>
      <vt:lpstr>Identificación – Criterio de Intersección </vt:lpstr>
      <vt:lpstr>Identificación – Criterio de umbrales duales</vt:lpstr>
      <vt:lpstr>Identificación – Enfoque de umbrales (Cutoff) duales </vt:lpstr>
      <vt:lpstr>Identificación – Enfoque de umbrales duales </vt:lpstr>
      <vt:lpstr>Identificación – El problema empírico </vt:lpstr>
      <vt:lpstr>Identificación: Enfoque de umbrales duales</vt:lpstr>
      <vt:lpstr>Agregación </vt:lpstr>
      <vt:lpstr>Agregación </vt:lpstr>
      <vt:lpstr>Agregación </vt:lpstr>
      <vt:lpstr>Agregación – Tasa de recuento (Incidencia)</vt:lpstr>
      <vt:lpstr>Agregación – Tasa de Recuento (Incidencia) </vt:lpstr>
      <vt:lpstr>Crítica </vt:lpstr>
      <vt:lpstr>Critica </vt:lpstr>
      <vt:lpstr>Crítica </vt:lpstr>
      <vt:lpstr>Agregación </vt:lpstr>
      <vt:lpstr>Agregación</vt:lpstr>
      <vt:lpstr>Agregación</vt:lpstr>
      <vt:lpstr>Agregación: Tasa de Recuento Ajustada </vt:lpstr>
      <vt:lpstr>Agregación – Tasa de Recuento Ajustada </vt:lpstr>
      <vt:lpstr>Agregación – Tasa de Recuento Ajustada </vt:lpstr>
      <vt:lpstr>Agregación – Tasa de Recuento Ajustada </vt:lpstr>
      <vt:lpstr>Agregación: Tasa de Recuento Ajustada </vt:lpstr>
      <vt:lpstr>Tasa de Recuento Ajustada Mk0=(ρk,M0) </vt:lpstr>
      <vt:lpstr>Agregación: AF Familia</vt:lpstr>
      <vt:lpstr>Extensión: Pesos Generales</vt:lpstr>
      <vt:lpstr>Ejemplo: Ponderaciones</vt:lpstr>
      <vt:lpstr>Presentación de PowerPoint</vt:lpstr>
      <vt:lpstr>Ejemplo: Ponderaciones - Identificación</vt:lpstr>
      <vt:lpstr>Ejemplo: Ponderaciones - Identificación</vt:lpstr>
      <vt:lpstr>Ejemplo: Ponderaciones – Agregación k = 2.5</vt:lpstr>
      <vt:lpstr>Definiendo la línea de corte k</vt:lpstr>
      <vt:lpstr>Los datos ordinales</vt:lpstr>
      <vt:lpstr>Los datos ordinales</vt:lpstr>
      <vt:lpstr> </vt:lpstr>
      <vt:lpstr>Pobreza Multidimensional</vt:lpstr>
      <vt:lpstr>Revisión: Pobreza unidimensional</vt:lpstr>
      <vt:lpstr>Combinando Variables</vt:lpstr>
      <vt:lpstr>Combinando Variables</vt:lpstr>
      <vt:lpstr>Precauciones</vt:lpstr>
      <vt:lpstr>Pobreza Multidimensional</vt:lpstr>
      <vt:lpstr>Pobreza Multidimensional</vt:lpstr>
      <vt:lpstr>Pattanaik y Xu 1990 y M0</vt:lpstr>
      <vt:lpstr>Agregación: Brecha de Pobreza Ajustada </vt:lpstr>
      <vt:lpstr>Agregación: Brecha de Pobreza Ajustada</vt:lpstr>
      <vt:lpstr>Agregación: Brecha de Pobreza Ajustada</vt:lpstr>
      <vt:lpstr>Agregación: Brecha de Pobreza Ajustada</vt:lpstr>
      <vt:lpstr>Agregación: FGT Ajustada</vt:lpstr>
      <vt:lpstr>Agregación: FGT Ajustada</vt:lpstr>
      <vt:lpstr>Agregación: FGT Ajustada</vt:lpstr>
      <vt:lpstr>Propiedades de las Metodologías de Pobreza Multidimensional</vt:lpstr>
      <vt:lpstr>Ejemplo:</vt:lpstr>
      <vt:lpstr>Ejemplo:</vt:lpstr>
      <vt:lpstr>Otro Ejemplo:</vt:lpstr>
      <vt:lpstr>Propiedades</vt:lpstr>
      <vt:lpstr>Tests de robustez para k</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qehs0524</dc:creator>
  <cp:lastModifiedBy>Maria Emma Santos</cp:lastModifiedBy>
  <cp:revision>423</cp:revision>
  <cp:lastPrinted>2011-12-01T17:06:19Z</cp:lastPrinted>
  <dcterms:modified xsi:type="dcterms:W3CDTF">2013-09-14T19:20:02Z</dcterms:modified>
</cp:coreProperties>
</file>